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52"/>
  </p:notesMasterIdLst>
  <p:sldIdLst>
    <p:sldId id="257" r:id="rId2"/>
    <p:sldId id="328" r:id="rId3"/>
    <p:sldId id="259" r:id="rId4"/>
    <p:sldId id="260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83" r:id="rId15"/>
    <p:sldId id="273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288" r:id="rId26"/>
    <p:sldId id="300" r:id="rId27"/>
    <p:sldId id="302" r:id="rId28"/>
    <p:sldId id="301" r:id="rId29"/>
    <p:sldId id="316" r:id="rId30"/>
    <p:sldId id="318" r:id="rId31"/>
    <p:sldId id="310" r:id="rId32"/>
    <p:sldId id="317" r:id="rId33"/>
    <p:sldId id="315" r:id="rId34"/>
    <p:sldId id="314" r:id="rId35"/>
    <p:sldId id="313" r:id="rId36"/>
    <p:sldId id="312" r:id="rId37"/>
    <p:sldId id="289" r:id="rId38"/>
    <p:sldId id="309" r:id="rId39"/>
    <p:sldId id="308" r:id="rId40"/>
    <p:sldId id="307" r:id="rId41"/>
    <p:sldId id="319" r:id="rId42"/>
    <p:sldId id="320" r:id="rId43"/>
    <p:sldId id="322" r:id="rId44"/>
    <p:sldId id="321" r:id="rId45"/>
    <p:sldId id="323" r:id="rId46"/>
    <p:sldId id="324" r:id="rId47"/>
    <p:sldId id="325" r:id="rId48"/>
    <p:sldId id="326" r:id="rId49"/>
    <p:sldId id="327" r:id="rId50"/>
    <p:sldId id="290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7E"/>
    <a:srgbClr val="F25CA0"/>
    <a:srgbClr val="337D3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4" autoAdjust="0"/>
    <p:restoredTop sz="94671" autoAdjust="0"/>
  </p:normalViewPr>
  <p:slideViewPr>
    <p:cSldViewPr>
      <p:cViewPr>
        <p:scale>
          <a:sx n="60" d="100"/>
          <a:sy n="60" d="100"/>
        </p:scale>
        <p:origin x="-14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5FE2E-BA91-4422-ABB9-0D1B9F44525B}" type="datetimeFigureOut">
              <a:rPr lang="en-US" smtClean="0"/>
              <a:pPr/>
              <a:t>3/26/2009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082B-1618-4DE5-9BD8-E2AD9017D4A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4/17/2010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F90C-6F9D-457F-AB9B-6A96822754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ictur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3684" y="2403658"/>
            <a:ext cx="2936631" cy="2919046"/>
          </a:xfr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" y="0"/>
            <a:ext cx="9144000" cy="65864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00487E"/>
                </a:solidFill>
                <a:latin typeface="+mj-lt"/>
              </a:rPr>
              <a:t>Amateur Radio                  Technician Class</a:t>
            </a:r>
          </a:p>
          <a:p>
            <a:pPr algn="ctr"/>
            <a:r>
              <a:rPr lang="en-US" sz="3600" b="1" cap="none" spc="0" dirty="0" smtClean="0">
                <a:ln w="11430"/>
                <a:solidFill>
                  <a:srgbClr val="00487E"/>
                </a:solidFill>
              </a:rPr>
              <a:t>Question Pool Q&amp;A</a:t>
            </a: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endParaRPr lang="en-US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5400" b="1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endParaRPr lang="en-US" sz="3200" b="1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2400" b="1" dirty="0" smtClean="0"/>
              <a:t>Valid until June 30, 2010</a:t>
            </a:r>
            <a:r>
              <a:rPr lang="en-US" sz="2400" dirty="0" smtClean="0"/>
              <a:t> </a:t>
            </a:r>
            <a:endParaRPr lang="en-US" sz="2400" b="1" cap="none" spc="0" dirty="0" smtClean="0">
              <a:ln w="11430"/>
              <a:solidFill>
                <a:srgbClr val="337D3C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487E"/>
                </a:solidFill>
                <a:latin typeface="Arial Black" pitchFamily="34" charset="0"/>
              </a:rPr>
              <a:t>T1  -  FCC RULES, STATION LICENSE RESPONSIBILITIES  </a:t>
            </a:r>
            <a:endParaRPr lang="en-US" sz="3200" b="1" cap="none" spc="0" dirty="0">
              <a:ln w="11430"/>
              <a:solidFill>
                <a:srgbClr val="00487E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200" dirty="0" smtClean="0">
                <a:solidFill>
                  <a:srgbClr val="00B050"/>
                </a:solidFill>
                <a:latin typeface="Arial Black" pitchFamily="34" charset="0"/>
              </a:rPr>
              <a:t>T1A06</a:t>
            </a:r>
            <a:r>
              <a:rPr lang="en-US" sz="22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2200" dirty="0" smtClean="0">
                <a:latin typeface="Arial Black" pitchFamily="34" charset="0"/>
              </a:rPr>
              <a:t>How many and what class of Volunteer Examiners are required to administer an Element 2 Technician written exam?</a:t>
            </a:r>
            <a:br>
              <a:rPr lang="en-US" sz="2200" dirty="0" smtClean="0">
                <a:latin typeface="Arial Black" pitchFamily="34" charset="0"/>
              </a:rPr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Three Examiners holding any class of license</a:t>
            </a:r>
          </a:p>
          <a:p>
            <a:pPr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Two Examiners holding any class of license</a:t>
            </a:r>
          </a:p>
          <a:p>
            <a:pPr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Three Examiners holding a Technician Class license</a:t>
            </a:r>
          </a:p>
          <a:p>
            <a:pPr>
              <a:spcBef>
                <a:spcPts val="0"/>
              </a:spcBef>
              <a:buFont typeface="+mj-lt"/>
              <a:buAutoNum type="alphaUcPeriod"/>
            </a:pPr>
            <a:endParaRPr lang="en-US" sz="1200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Three Examiners holding a General Class license or higher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10</a:t>
            </a:fld>
            <a:endParaRPr lang="en-US" dirty="0">
              <a:latin typeface="Arial Black" pitchFamily="34" charset="0"/>
            </a:endParaRPr>
          </a:p>
        </p:txBody>
      </p:sp>
      <p:pic>
        <p:nvPicPr>
          <p:cNvPr id="10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33400" y="3505200"/>
            <a:ext cx="8077200" cy="193899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Technician class licensees are not permitted to participate in the examination procedure.  No examiner of  lower or equal class of the test being administered may participate in administering that test.</a:t>
            </a:r>
            <a:endParaRPr lang="en-US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43993E-6 L -0.00434 -0.4856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700" dirty="0" smtClean="0">
                <a:solidFill>
                  <a:srgbClr val="00B050"/>
                </a:solidFill>
                <a:latin typeface="Arial Black" pitchFamily="34" charset="0"/>
              </a:rPr>
              <a:t>T1A07</a:t>
            </a:r>
            <a:r>
              <a:rPr lang="en-US" sz="27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2700" dirty="0" smtClean="0">
                <a:latin typeface="Arial Black" pitchFamily="34" charset="0"/>
              </a:rPr>
              <a:t>Who makes and enforces the rules for the Amateur Radio Service in the United States?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692150" indent="-568325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Congress of the United States</a:t>
            </a:r>
          </a:p>
          <a:p>
            <a:pPr marL="692150" indent="-568325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Federal Communications Commission </a:t>
            </a:r>
          </a:p>
          <a:p>
            <a:pPr marL="692150" indent="-568325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Volunteer Examiner Coordinators </a:t>
            </a:r>
          </a:p>
          <a:p>
            <a:pPr marL="692150" indent="-568325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Federal Bureau of Investigation 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11</a:t>
            </a:fld>
            <a:endParaRPr lang="en-US" dirty="0">
              <a:latin typeface="Arial Black" pitchFamily="34" charset="0"/>
            </a:endParaRPr>
          </a:p>
        </p:txBody>
      </p:sp>
      <p:pic>
        <p:nvPicPr>
          <p:cNvPr id="10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  <p:pic>
        <p:nvPicPr>
          <p:cNvPr id="11" name="Picture 10" descr="pt9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667000"/>
            <a:ext cx="2209799" cy="338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63956E-6 L 0.00122 -0.1663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700" dirty="0" smtClean="0">
                <a:solidFill>
                  <a:srgbClr val="00B050"/>
                </a:solidFill>
                <a:latin typeface="Arial Black" pitchFamily="34" charset="0"/>
              </a:rPr>
              <a:t>T1A08</a:t>
            </a:r>
            <a:r>
              <a:rPr lang="en-US" sz="27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2700" dirty="0" smtClean="0">
                <a:latin typeface="Arial Black" pitchFamily="34" charset="0"/>
              </a:rPr>
              <a:t>What are two of the five fundamental purposes for the Amateur Radio Service?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To protect historical radio data, and help the public understand radio history</a:t>
            </a: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endParaRPr lang="en-US" sz="1400" b="1" dirty="0" smtClean="0">
              <a:latin typeface="Arial Black" pitchFamily="34" charset="0"/>
            </a:endParaRP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To aid foreign countries in improving radio communications and encourage visits from foreign hams</a:t>
            </a: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endParaRPr lang="en-US" sz="1200" b="1" dirty="0" smtClean="0">
              <a:latin typeface="Arial Black" pitchFamily="34" charset="0"/>
            </a:endParaRP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To modernize radio electronic design theory and improve schematic drawings</a:t>
            </a: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endParaRPr lang="en-US" sz="1200" b="1" dirty="0" smtClean="0">
              <a:latin typeface="Arial Black" pitchFamily="34" charset="0"/>
            </a:endParaRPr>
          </a:p>
          <a:p>
            <a:pPr marL="457200" indent="-457200">
              <a:spcBef>
                <a:spcPts val="0"/>
              </a:spcBef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To increase the number of trained radio operators and electronics experts, and improve international goodwill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12</a:t>
            </a:fld>
            <a:endParaRPr lang="en-US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6654E-7 L -0.00312 -0.445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T1A09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dirty="0" smtClean="0">
                <a:latin typeface="Arial Black" pitchFamily="34" charset="0"/>
              </a:rPr>
              <a:t>What is the definition of an amateur radio station?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469900" indent="-4699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station in a public radio service used for radio communications</a:t>
            </a:r>
          </a:p>
          <a:p>
            <a:pPr marL="469900" indent="-4699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station using radio communications for a commercial purpose</a:t>
            </a:r>
          </a:p>
          <a:p>
            <a:pPr marL="469900" indent="-4699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station using equipment for training new broadcast operators and technicians</a:t>
            </a:r>
          </a:p>
          <a:p>
            <a:pPr marL="469900" indent="-4699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A station in an Amateur Radio Service consisting of the apparatus necessary for carrying on radio communications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13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2800" y="45720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25693E-6 L -0.00694 -0.465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T1B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70898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algn="ctr"/>
            <a:endParaRPr lang="en-US" dirty="0" smtClean="0">
              <a:latin typeface="Arial Black" pitchFamily="34" charset="0"/>
            </a:endParaRPr>
          </a:p>
          <a:p>
            <a:pPr marL="971550" lvl="1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ITU regions,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international regulations,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US call sign structure,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special event calls, </a:t>
            </a:r>
          </a:p>
          <a:p>
            <a:pPr marL="971550" indent="-742950">
              <a:lnSpc>
                <a:spcPct val="150000"/>
              </a:lnSpc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latin typeface="Arial Black" pitchFamily="34" charset="0"/>
              </a:rPr>
              <a:t>vanity call signs</a:t>
            </a:r>
          </a:p>
          <a:p>
            <a:pPr marL="857250" indent="-68580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1714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T1B01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dirty="0" smtClean="0">
                <a:latin typeface="Arial Black" pitchFamily="34" charset="0"/>
              </a:rPr>
              <a:t>What is the ITU?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685800">
              <a:buClr>
                <a:schemeClr val="tx1"/>
              </a:buClr>
              <a:buSzPct val="100000"/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International Telecommunications Utility</a:t>
            </a:r>
          </a:p>
          <a:p>
            <a:pPr marL="800100" indent="-6858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International Telephone Union</a:t>
            </a:r>
          </a:p>
          <a:p>
            <a:pPr marL="800100" indent="-685800">
              <a:buClr>
                <a:schemeClr val="tx1"/>
              </a:buClr>
              <a:buSzPct val="100000"/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International Telecommunication Union</a:t>
            </a:r>
          </a:p>
          <a:p>
            <a:pPr marL="800100" indent="-685800">
              <a:lnSpc>
                <a:spcPct val="150000"/>
              </a:lnSpc>
              <a:buClr>
                <a:schemeClr val="tx1"/>
              </a:buClr>
              <a:buSzPct val="100000"/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International Technology Union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15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0.00243 -0.2421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2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T1B02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dirty="0" smtClean="0">
                <a:latin typeface="Arial Black" pitchFamily="34" charset="0"/>
              </a:rPr>
              <a:t>What is the purpose of ITU Regions? 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used to assist in the management of frequency allocations</a:t>
            </a:r>
          </a:p>
          <a:p>
            <a:pPr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useful when operating maritime mobile</a:t>
            </a:r>
          </a:p>
          <a:p>
            <a:pPr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are used in call sign assignments</a:t>
            </a:r>
          </a:p>
          <a:p>
            <a:pPr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They must be used after your call sign to indicate your location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16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  <p:pic>
        <p:nvPicPr>
          <p:cNvPr id="10" name="Picture 9" descr="ITU_Re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590800"/>
            <a:ext cx="6019800" cy="3485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T1B03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dirty="0" smtClean="0">
                <a:latin typeface="Arial Black" pitchFamily="34" charset="0"/>
              </a:rPr>
              <a:t>What system does the FCC use to select new amateur radio call signs?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> 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1028700" indent="-9144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Call signs are assigned in random order</a:t>
            </a:r>
          </a:p>
          <a:p>
            <a:pPr marL="1028700" indent="-9144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The applicant is allowed to pick a call sign </a:t>
            </a:r>
          </a:p>
          <a:p>
            <a:pPr marL="1028700" indent="-9144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Call signs are assigned in sequential order </a:t>
            </a:r>
          </a:p>
          <a:p>
            <a:pPr marL="1028700" indent="-9144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Volunteer Examiners choose an unassigned call sign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17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700" dirty="0" smtClean="0">
                <a:solidFill>
                  <a:srgbClr val="00B050"/>
                </a:solidFill>
                <a:latin typeface="Arial Black" pitchFamily="34" charset="0"/>
              </a:rPr>
              <a:t>T1B04</a:t>
            </a:r>
            <a:r>
              <a:rPr lang="en-US" sz="27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2700" dirty="0" smtClean="0">
                <a:latin typeface="Arial Black" pitchFamily="34" charset="0"/>
              </a:rPr>
              <a:t>What FCC call sign program might you use to obtain a call sign containing your initials?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685800" indent="-6286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vanity call sign program</a:t>
            </a:r>
          </a:p>
          <a:p>
            <a:pPr marL="685800" indent="-6286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sequential call sign program</a:t>
            </a:r>
          </a:p>
          <a:p>
            <a:pPr marL="68580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 special event call sign program</a:t>
            </a:r>
          </a:p>
          <a:p>
            <a:pPr marL="685800" indent="-6286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685800" indent="-628650"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There is no FCC provision for choosing a your call sign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18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T1B05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How might an amateur radio club obtain a club station call sign?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628650" indent="-6286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By applying directly to the FCC in Gettysburg, PA</a:t>
            </a:r>
          </a:p>
          <a:p>
            <a:pPr marL="628650" indent="-6286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By applying through a Club Station Call Sign Administrator</a:t>
            </a:r>
          </a:p>
          <a:p>
            <a:pPr marL="628650" indent="-6286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By submitting a FCC Form 605 to the FCC in Washington, DC</a:t>
            </a:r>
          </a:p>
          <a:p>
            <a:pPr marL="628650" indent="-6286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By notifying a VE team using NCVEC Form 605</a:t>
            </a: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19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8 -0.02222 L 0.00937 -0.1141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2484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1200" b="1" dirty="0" smtClean="0">
              <a:latin typeface="Arial Black" pitchFamily="34" charset="0"/>
              <a:cs typeface="Aharoni" pitchFamily="2" charset="-79"/>
            </a:endParaRPr>
          </a:p>
          <a:p>
            <a:pPr algn="ctr">
              <a:buNone/>
            </a:pPr>
            <a:r>
              <a:rPr lang="en-US" sz="1600" b="1" u="sng" dirty="0" smtClean="0">
                <a:latin typeface="Arial Black" pitchFamily="34" charset="0"/>
              </a:rPr>
              <a:t>THE AMATEUR'S CODE By Paul M. Segal W9EEA (1928).</a:t>
            </a:r>
            <a:endParaRPr lang="en-US" sz="1600" b="1" u="sng" dirty="0" smtClean="0">
              <a:latin typeface="Arial Black" pitchFamily="34" charset="0"/>
              <a:cs typeface="Aharoni" pitchFamily="2" charset="-79"/>
            </a:endParaRPr>
          </a:p>
          <a:p>
            <a:pPr>
              <a:buNone/>
            </a:pPr>
            <a:endParaRPr lang="en-US" sz="1600" b="1" dirty="0" smtClean="0">
              <a:latin typeface="Arial Black" pitchFamily="34" charset="0"/>
              <a:cs typeface="Aharoni" pitchFamily="2" charset="-79"/>
            </a:endParaRPr>
          </a:p>
          <a:p>
            <a:pPr>
              <a:buNone/>
            </a:pPr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The </a:t>
            </a:r>
            <a:r>
              <a:rPr lang="en-US" sz="1600" b="1" dirty="0" smtClean="0">
                <a:latin typeface="Arial Black" pitchFamily="34" charset="0"/>
                <a:cs typeface="Aharoni" pitchFamily="2" charset="-79"/>
              </a:rPr>
              <a:t>Radio Amateur is:</a:t>
            </a:r>
          </a:p>
          <a:p>
            <a:pPr>
              <a:buNone/>
            </a:pPr>
            <a:r>
              <a:rPr lang="en-US" sz="1200" b="1" dirty="0" smtClean="0">
                <a:latin typeface="Arial Black" pitchFamily="34" charset="0"/>
                <a:cs typeface="Aharoni" pitchFamily="2" charset="-79"/>
              </a:rPr>
              <a:t/>
            </a:r>
            <a:br>
              <a:rPr lang="en-US" sz="1200" b="1" dirty="0" smtClean="0">
                <a:latin typeface="Arial Black" pitchFamily="34" charset="0"/>
                <a:cs typeface="Aharoni" pitchFamily="2" charset="-79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CONSIDERATE...</a:t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Never knowingly operates in such a way as to lessen the pleasure of others.</a:t>
            </a:r>
          </a:p>
          <a:p>
            <a:pPr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LOYAL...</a:t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Offers loyalty, encouragement and support to other amateurs, local clubs and the American Radio Relay League, through which Amateur Radio in the United States is represented nationally and internationally.</a:t>
            </a:r>
          </a:p>
          <a:p>
            <a:pPr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PROGRESSIVE...</a:t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With knowledge abreast of science, a well-built and efficient station and operation above reproach.</a:t>
            </a:r>
          </a:p>
          <a:p>
            <a:pPr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FRIENDLY...</a:t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Slow and patient operating when requested; friendly advice and counsel to the beginner; kindly assistance, cooperation and consideration for the interests of others. These are the hallmarks of the amateur spirit.</a:t>
            </a:r>
          </a:p>
          <a:p>
            <a:pPr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BALANCED...</a:t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Radio is an avocation, never interfering with duties owed to family, job, school, or community.</a:t>
            </a:r>
          </a:p>
          <a:p>
            <a:pPr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PATRIOTIC...</a:t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Station and skill always ready for service to country and community.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T1B06</a:t>
            </a:r>
            <a:r>
              <a:rPr lang="en-US" sz="3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sz="3100" b="1" dirty="0" smtClean="0">
                <a:latin typeface="Arial" pitchFamily="34" charset="0"/>
                <a:cs typeface="Arial" pitchFamily="34" charset="0"/>
              </a:rPr>
              <a:t>Who is eligible to apply for temporary use of a 1-by-1 format Special Event call sign?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Amateur Extra class amateurs</a:t>
            </a: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800100" indent="-74295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military stations</a:t>
            </a:r>
          </a:p>
          <a:p>
            <a:pPr marL="800100" indent="-742950"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800100" indent="-74295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Any FCC-licensed amateur</a:t>
            </a:r>
          </a:p>
          <a:p>
            <a:pPr marL="800100" indent="-742950"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Only trustees of amateur radio club stations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20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-0.00052 -0.2502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T1B07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dirty="0" smtClean="0">
                <a:latin typeface="Arial Black" pitchFamily="34" charset="0"/>
              </a:rPr>
              <a:t>When are you allowed to </a:t>
            </a:r>
            <a:r>
              <a:rPr lang="en-US" sz="3100" dirty="0" err="1" smtClean="0">
                <a:latin typeface="Arial Black" pitchFamily="34" charset="0"/>
              </a:rPr>
              <a:t>oper</a:t>
            </a:r>
            <a:r>
              <a:rPr lang="en-US" sz="3100" dirty="0" smtClean="0">
                <a:latin typeface="Arial Black" pitchFamily="34" charset="0"/>
              </a:rPr>
              <a:t>-ate your amateur station in a foreign country?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there is a reciprocal operating agreement between the countries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there is a mutual agreement allowing third party communications 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authorization permits amateur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en-US" sz="2800" b="1" dirty="0" smtClean="0">
                <a:latin typeface="Arial Black" pitchFamily="34" charset="0"/>
              </a:rPr>
              <a:t>     communications in a foreign language</a:t>
            </a:r>
          </a:p>
          <a:p>
            <a:pPr marL="514350" indent="-514350">
              <a:spcBef>
                <a:spcPts val="0"/>
              </a:spcBef>
              <a:buNone/>
            </a:pPr>
            <a:endParaRPr lang="en-US" sz="1000" b="1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None/>
            </a:pPr>
            <a:r>
              <a:rPr lang="en-US" sz="2800" b="1" dirty="0" smtClean="0">
                <a:latin typeface="Arial Black" pitchFamily="34" charset="0"/>
              </a:rPr>
              <a:t>D.  When you are communicating with non-licensed individuals in another country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21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T1B08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Which of the following call signs is a valid US amateur call?</a:t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7429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UZ4FWD</a:t>
            </a:r>
          </a:p>
          <a:p>
            <a:pPr marL="800100" indent="-7429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KBL7766</a:t>
            </a:r>
          </a:p>
          <a:p>
            <a:pPr marL="800100" indent="-7429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KB3TMJ</a:t>
            </a:r>
          </a:p>
          <a:p>
            <a:pPr marL="800100" indent="-742950">
              <a:lnSpc>
                <a:spcPct val="15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VE3TWJ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22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4444E-6 L 0.00086 -0.2222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b="1" dirty="0" smtClean="0">
                <a:solidFill>
                  <a:srgbClr val="00B050"/>
                </a:solidFill>
                <a:latin typeface="Arial Black" pitchFamily="34" charset="0"/>
              </a:rPr>
              <a:t>T1B09</a:t>
            </a:r>
            <a:r>
              <a:rPr lang="en-US" sz="3100" b="1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b="1" dirty="0" smtClean="0">
                <a:latin typeface="Arial Black" pitchFamily="34" charset="0"/>
              </a:rPr>
              <a:t>What letters must be used for the first letter in US amateur call signs?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971550" indent="-80010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K, N, U and W</a:t>
            </a:r>
          </a:p>
          <a:p>
            <a:pPr marL="971550" indent="-80010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A, K, N and W</a:t>
            </a:r>
          </a:p>
          <a:p>
            <a:pPr marL="971550" indent="-80010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A, B, C and D</a:t>
            </a:r>
          </a:p>
          <a:p>
            <a:pPr marL="971550" indent="-80010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A, N, V and W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23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3.33333E-6 -0.1111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b="1" dirty="0" smtClean="0">
                <a:solidFill>
                  <a:srgbClr val="00B050"/>
                </a:solidFill>
                <a:latin typeface="Arial Black" pitchFamily="34" charset="0"/>
              </a:rPr>
              <a:t>T1B10</a:t>
            </a:r>
            <a:r>
              <a:rPr lang="en-US" sz="3600" b="1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b="1" dirty="0" smtClean="0">
                <a:latin typeface="Arial Black" pitchFamily="34" charset="0"/>
              </a:rPr>
              <a:t>What numbers are used in US amateur call signs?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914400" indent="-9144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Any two-digit number, 10 through 99</a:t>
            </a:r>
          </a:p>
          <a:p>
            <a:pPr marL="914400" indent="-914400"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Any two-digit number, 22 through 45</a:t>
            </a:r>
          </a:p>
          <a:p>
            <a:pPr marL="914400" indent="-91440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 single digit, 1 though 9</a:t>
            </a:r>
          </a:p>
          <a:p>
            <a:pPr marL="914400" indent="-91440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A single digit, 0 through 9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24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0.00538 -0.4196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1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T1C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9364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dirty="0" smtClean="0"/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Authorized frequencies (Technician),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800" dirty="0" smtClean="0">
              <a:latin typeface="Arial Black" pitchFamily="34" charset="0"/>
            </a:endParaRP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Reciprocal licensing, 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800" dirty="0" smtClean="0">
              <a:latin typeface="Arial Black" pitchFamily="34" charset="0"/>
            </a:endParaRP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Operation near band edges,</a:t>
            </a:r>
          </a:p>
          <a:p>
            <a:pPr marL="1028700" indent="-857250">
              <a:buClr>
                <a:srgbClr val="337D3C"/>
              </a:buClr>
              <a:buSzPct val="150000"/>
            </a:pPr>
            <a:r>
              <a:rPr lang="en-US" sz="2800" dirty="0" smtClean="0">
                <a:latin typeface="Arial Black" pitchFamily="34" charset="0"/>
              </a:rPr>
              <a:t> 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r>
              <a:rPr lang="en-US" sz="2800" dirty="0" smtClean="0">
                <a:latin typeface="Arial Black" pitchFamily="34" charset="0"/>
              </a:rPr>
              <a:t>Spectrum sharing</a:t>
            </a:r>
          </a:p>
          <a:p>
            <a:pPr marL="1028700" indent="-857250">
              <a:buClr>
                <a:srgbClr val="337D3C"/>
              </a:buClr>
              <a:buSzPct val="150000"/>
              <a:buFont typeface="Wingdings" pitchFamily="2" charset="2"/>
              <a:buChar char="ü"/>
            </a:pPr>
            <a:endParaRPr lang="en-US" sz="2800" dirty="0" smtClean="0">
              <a:latin typeface="Arial Black" pitchFamily="34" charset="0"/>
            </a:endParaRPr>
          </a:p>
          <a:p>
            <a:pPr marL="857250" indent="-685800">
              <a:buClr>
                <a:schemeClr val="accent3"/>
              </a:buClr>
              <a:buSzPct val="150000"/>
              <a:buFont typeface="Wingdings" pitchFamily="2" charset="2"/>
              <a:buChar char="ü"/>
              <a:tabLst>
                <a:tab pos="1714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b="1" dirty="0" smtClean="0">
                <a:solidFill>
                  <a:srgbClr val="00B050"/>
                </a:solidFill>
                <a:latin typeface="Arial Black" pitchFamily="34" charset="0"/>
              </a:rPr>
              <a:t>T1C01</a:t>
            </a:r>
            <a:r>
              <a:rPr lang="en-US" sz="3600" b="1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200" b="1" dirty="0" smtClean="0">
                <a:latin typeface="Arial Black" pitchFamily="34" charset="0"/>
              </a:rPr>
              <a:t>What is required before you can control an amateur station in the US?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You must hold an FCC restricted operator's permit for a licensed radio station</a:t>
            </a:r>
          </a:p>
          <a:p>
            <a:pPr marL="685800" indent="-685800">
              <a:buFont typeface="+mj-lt"/>
              <a:buAutoNum type="alphaUcPeriod"/>
            </a:pPr>
            <a:endParaRPr lang="en-US" sz="800" b="1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You must submit an FCC Form 605 with a license examination fee</a:t>
            </a:r>
          </a:p>
          <a:p>
            <a:pPr marL="685800" indent="-685800">
              <a:buFont typeface="+mj-lt"/>
              <a:buAutoNum type="alphaUcPeriod"/>
            </a:pPr>
            <a:endParaRPr lang="en-US" sz="800" b="1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You must be named in the FCC amateur license database, or be an alien with reciprocal operating authorization </a:t>
            </a:r>
          </a:p>
          <a:p>
            <a:pPr marL="685800" indent="-685800">
              <a:buFont typeface="+mj-lt"/>
              <a:buAutoNum type="alphaUcPeriod"/>
            </a:pPr>
            <a:endParaRPr lang="en-US" sz="800" b="1" dirty="0" smtClean="0">
              <a:latin typeface="Arial Black" pitchFamily="34" charset="0"/>
            </a:endParaRPr>
          </a:p>
          <a:p>
            <a:pPr marL="685800" indent="-68580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The FCC must issue you a Certificate of Successful Completion  of Amateur Training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26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-0.00069 -0.2826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b="1" dirty="0" smtClean="0">
                <a:solidFill>
                  <a:srgbClr val="00B050"/>
                </a:solidFill>
                <a:latin typeface="Arial Black" pitchFamily="34" charset="0"/>
              </a:rPr>
              <a:t>T1C02</a:t>
            </a:r>
            <a:r>
              <a:rPr lang="en-US" sz="3600" b="1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b="1" dirty="0" smtClean="0">
                <a:latin typeface="Arial Black" pitchFamily="34" charset="0"/>
              </a:rPr>
              <a:t>Where does a US amateur license allow you to transmit?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From anywhere in the world</a:t>
            </a:r>
          </a:p>
          <a:p>
            <a:pPr marL="800100" indent="-800100"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From wherever the Amateur Radio Service is regulated by the FCC or where reciprocal agreements are in place</a:t>
            </a:r>
          </a:p>
          <a:p>
            <a:pPr marL="800100" indent="-800100">
              <a:spcBef>
                <a:spcPts val="0"/>
              </a:spcBef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From a country that shares a third party agreement with the US  </a:t>
            </a:r>
          </a:p>
          <a:p>
            <a:pPr marL="800100" indent="-80010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Only from the mailing address printed on your license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27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85185E-6 L -0.00556 -0.0837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700" dirty="0" smtClean="0">
                <a:solidFill>
                  <a:srgbClr val="00B050"/>
                </a:solidFill>
                <a:latin typeface="Arial Black" pitchFamily="34" charset="0"/>
              </a:rPr>
              <a:t>T1C03</a:t>
            </a:r>
            <a:r>
              <a:rPr lang="en-US" sz="27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2700" dirty="0" smtClean="0">
                <a:latin typeface="Arial Black" pitchFamily="34" charset="0"/>
              </a:rPr>
              <a:t>Under what conditions are amateur stations allowed to communicate with stations operating in other radio services?</a:t>
            </a: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other radio services make contact with amateur stations</a:t>
            </a: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authorized by the FCC </a:t>
            </a: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communicating with stations in the Family Radio Service</a:t>
            </a: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800100" indent="-74295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When commercial broadcast stations are off the air </a:t>
            </a: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28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0.00677 -0.1488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T1C04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dirty="0" smtClean="0">
                <a:latin typeface="Arial Black" pitchFamily="34" charset="0"/>
              </a:rPr>
              <a:t>Which frequency is within the 6-meter band?</a:t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49.00 MHz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52.525 MHz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28.50 MHz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222.15 MHz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29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0.01059 -0.1546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7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rgbClr val="00B050"/>
                </a:solidFill>
              </a:rPr>
              <a:t>	</a:t>
            </a:r>
            <a:r>
              <a:rPr lang="en-US" sz="6000" b="1" dirty="0" smtClean="0">
                <a:solidFill>
                  <a:srgbClr val="00B050"/>
                </a:solidFill>
              </a:rPr>
              <a:t>SUBELEMENT T1</a:t>
            </a:r>
            <a:endParaRPr lang="en-US" sz="6000" b="1" dirty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33600" y="6324600"/>
            <a:ext cx="5334000" cy="396875"/>
          </a:xfrm>
        </p:spPr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629400" y="6324600"/>
            <a:ext cx="2133600" cy="365125"/>
          </a:xfrm>
        </p:spPr>
        <p:txBody>
          <a:bodyPr/>
          <a:lstStyle/>
          <a:p>
            <a:fld id="{781CF90C-6F9D-457F-AB9B-6A968227547D}" type="slidenum">
              <a:rPr lang="en-US" b="1" smtClean="0">
                <a:latin typeface="Arial Black" pitchFamily="34" charset="0"/>
              </a:rPr>
              <a:pPr/>
              <a:t>3</a:t>
            </a:fld>
            <a:endParaRPr lang="en-US" b="1" dirty="0">
              <a:latin typeface="Arial Black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4800" y="1752600"/>
            <a:ext cx="8610600" cy="4431983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965200" marR="0" lvl="0" indent="-736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7D3C"/>
              </a:buClr>
              <a:buSzPct val="150000"/>
              <a:buFont typeface="Wingdings" pitchFamily="2" charset="2"/>
              <a:buChar char="Ø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cs typeface="Times New Roman" pitchFamily="18" charset="0"/>
              </a:rPr>
              <a:t>    FCC Rules, </a:t>
            </a:r>
          </a:p>
          <a:p>
            <a:pPr marL="965200" marR="0" lvl="0" indent="-736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7D3C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1485900" lvl="1" indent="-1200150" fontAlgn="base">
              <a:spcBef>
                <a:spcPct val="0"/>
              </a:spcBef>
              <a:spcAft>
                <a:spcPct val="0"/>
              </a:spcAft>
              <a:buClr>
                <a:srgbClr val="337D3C"/>
              </a:buClr>
              <a:buSzPct val="150000"/>
              <a:buFont typeface="Wingdings" pitchFamily="2" charset="2"/>
              <a:buChar char="Ø"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cs typeface="Times New Roman" pitchFamily="18" charset="0"/>
              </a:rPr>
              <a:t>Station license responsibilities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Wingdings" pitchFamily="2" charset="2"/>
              <a:buChar char="Ø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cs typeface="Times New Roman" pitchFamily="18" charset="0"/>
              </a:rPr>
              <a:t>4 exam questions - 4 Groups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lang="en-US" sz="3200" b="1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Wingdings" pitchFamily="2" charset="2"/>
              <a:buChar char="Ø"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T1C05 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- </a:t>
            </a:r>
            <a:r>
              <a:rPr lang="en-US" sz="3100" dirty="0" smtClean="0">
                <a:latin typeface="Arial Black" pitchFamily="34" charset="0"/>
              </a:rPr>
              <a:t>Which amateur band are you using when transmitting on 146.52 MHz?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 meter band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20 meter band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14 meter band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6 meter band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30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T1C06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b="1" dirty="0" smtClean="0">
                <a:latin typeface="Arial Black" pitchFamily="34" charset="0"/>
              </a:rPr>
              <a:t>Which 70-centimeter frequency is authorized to a Technician class license holder operating in ITU Region 2?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455.350 MHz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146.520 MHz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443.350 MHz</a:t>
            </a:r>
          </a:p>
          <a:p>
            <a:pPr marL="742950" indent="-742950">
              <a:lnSpc>
                <a:spcPct val="20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222.520 MHz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31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0.00399 -0.3333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T1C07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- </a:t>
            </a:r>
            <a:r>
              <a:rPr lang="en-US" sz="2800" dirty="0" smtClean="0">
                <a:latin typeface="Arial Black" pitchFamily="34" charset="0"/>
              </a:rPr>
              <a:t>Which 23 centimeter frequency is authorized to a Technician class license holder operating in ITU Region 2?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2315 MHz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1296 MHz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3390 MHz</a:t>
            </a:r>
          </a:p>
          <a:p>
            <a:pPr marL="971550" indent="-9715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146.52 MHz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32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093 L -0.00052 -0.15463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b="1" dirty="0" smtClean="0">
                <a:solidFill>
                  <a:srgbClr val="00B050"/>
                </a:solidFill>
                <a:latin typeface="Arial Black" pitchFamily="34" charset="0"/>
              </a:rPr>
              <a:t>T1C08</a:t>
            </a:r>
            <a:r>
              <a:rPr lang="en-US" sz="3100" b="1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b="1" dirty="0" smtClean="0">
                <a:latin typeface="Arial Black" pitchFamily="34" charset="0"/>
              </a:rPr>
              <a:t>What amateur band are you using if you are operating on 223.50 MHz?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15 meter band</a:t>
            </a:r>
          </a:p>
          <a:p>
            <a:pPr marL="80010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10 meter band</a:t>
            </a:r>
          </a:p>
          <a:p>
            <a:pPr marL="80010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2 meter band</a:t>
            </a:r>
          </a:p>
          <a:p>
            <a:pPr marL="800100" indent="-742950">
              <a:lnSpc>
                <a:spcPct val="200000"/>
              </a:lnSpc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1.25 meter band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33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0.0026 -0.4354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T1C09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dirty="0" smtClean="0">
                <a:latin typeface="Arial Black" pitchFamily="34" charset="0"/>
              </a:rPr>
              <a:t>What do the FCC rules mean when an amateur frequency band is said to be available on a secondary basis?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Secondary users of a frequency have equal rights to </a:t>
            </a:r>
            <a:r>
              <a:rPr lang="en-US" sz="2800" b="1" dirty="0" smtClean="0">
                <a:latin typeface="Arial Black" pitchFamily="34" charset="0"/>
              </a:rPr>
              <a:t>operate</a:t>
            </a: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endParaRPr lang="en-US" sz="1600" b="1" dirty="0" smtClean="0">
              <a:latin typeface="Arial Black" pitchFamily="34" charset="0"/>
            </a:endParaRP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Amateurs are only allowed to use the frequency at </a:t>
            </a:r>
            <a:r>
              <a:rPr lang="en-US" sz="2800" b="1" dirty="0" smtClean="0">
                <a:latin typeface="Arial Black" pitchFamily="34" charset="0"/>
              </a:rPr>
              <a:t>night</a:t>
            </a: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endParaRPr lang="en-US" sz="1600" b="1" dirty="0" smtClean="0">
              <a:latin typeface="Arial Black" pitchFamily="34" charset="0"/>
            </a:endParaRP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Amateurs may not cause harmful interference to primary </a:t>
            </a:r>
            <a:r>
              <a:rPr lang="en-US" sz="2800" b="1" dirty="0" smtClean="0">
                <a:latin typeface="Arial Black" pitchFamily="34" charset="0"/>
              </a:rPr>
              <a:t>users</a:t>
            </a: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endParaRPr lang="en-US" sz="1600" b="1" dirty="0" smtClean="0">
              <a:latin typeface="Arial Black" pitchFamily="34" charset="0"/>
            </a:endParaRPr>
          </a:p>
          <a:p>
            <a:pPr marL="800100" indent="-685800"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Secondary users are not allowed on amateur bands</a:t>
            </a: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34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-0.00243 -0.2620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>
              <a:spcBef>
                <a:spcPts val="600"/>
              </a:spcBef>
            </a:pP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	</a:t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100" dirty="0" smtClean="0">
                <a:solidFill>
                  <a:srgbClr val="00B050"/>
                </a:solidFill>
                <a:latin typeface="Arial Black" pitchFamily="34" charset="0"/>
              </a:rPr>
              <a:t>T1C10</a:t>
            </a:r>
            <a:r>
              <a:rPr lang="en-US" sz="31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dirty="0" smtClean="0">
                <a:latin typeface="Arial Black" pitchFamily="34" charset="0"/>
              </a:rPr>
              <a:t>When may a US amateur operator communicate with an amateur in a foreign country?</a:t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800100" indent="-80010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Only when a third-party agreement exists between the US and the foreign country</a:t>
            </a:r>
          </a:p>
          <a:p>
            <a:pPr marL="800100" indent="-80010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At any time except between 146.52 and 146.58 MHz</a:t>
            </a:r>
          </a:p>
          <a:p>
            <a:pPr marL="800100" indent="-80010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Only when a foreign amateur uses English </a:t>
            </a:r>
          </a:p>
          <a:p>
            <a:pPr marL="800100" indent="-80010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At any time unless prohibited by either government</a:t>
            </a:r>
            <a:endParaRPr lang="en-US" sz="28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35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02743 -0.4724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-23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2700" b="1" dirty="0" smtClean="0">
                <a:solidFill>
                  <a:srgbClr val="00B050"/>
                </a:solidFill>
                <a:latin typeface="Arial Black" pitchFamily="34" charset="0"/>
              </a:rPr>
              <a:t>T1C11</a:t>
            </a:r>
            <a:r>
              <a:rPr lang="en-US" sz="2700" b="1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2700" b="1" dirty="0" smtClean="0">
                <a:latin typeface="Arial Black" pitchFamily="34" charset="0"/>
              </a:rPr>
              <a:t>Which of the following types of communications are not permitted in the Amateur Radio Service?</a:t>
            </a:r>
            <a:r>
              <a:rPr lang="en-US" sz="3100" dirty="0" smtClean="0">
                <a:latin typeface="Arial Black" pitchFamily="34" charset="0"/>
              </a:rPr>
              <a:t/>
            </a:r>
            <a:br>
              <a:rPr lang="en-US" sz="31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Brief transmissions to make adjustments to the 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station</a:t>
            </a:r>
          </a:p>
          <a:p>
            <a:pPr marL="514350" indent="-514350">
              <a:buFont typeface="+mj-lt"/>
              <a:buAutoNum type="alphaUcPeriod"/>
            </a:pPr>
            <a:endParaRPr lang="en-US" sz="1400" b="1" dirty="0" smtClean="0">
              <a:latin typeface="Arial Black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Brief transmissions to establish two-way communications with other 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stations</a:t>
            </a:r>
          </a:p>
          <a:p>
            <a:pPr marL="514350" indent="-514350">
              <a:buFont typeface="+mj-lt"/>
              <a:buAutoNum type="alphaUcPeriod"/>
            </a:pPr>
            <a:endParaRPr lang="en-US" sz="1400" b="1" dirty="0" smtClean="0">
              <a:latin typeface="Arial Black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Transmissions to assist persons learning or improving proficiency in 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CW</a:t>
            </a:r>
          </a:p>
          <a:p>
            <a:pPr marL="514350" indent="-514350">
              <a:buFont typeface="+mj-lt"/>
              <a:buAutoNum type="alphaUcPeriod"/>
            </a:pPr>
            <a:endParaRPr lang="en-US" sz="1400" b="1" dirty="0" smtClean="0">
              <a:latin typeface="Arial Black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Communications on a regular basis that could reasonably be furnished alternatively through other radio </a:t>
            </a:r>
            <a:r>
              <a:rPr lang="en-US" sz="2400" b="1" dirty="0" smtClean="0">
                <a:latin typeface="Arial Black" pitchFamily="34" charset="0"/>
                <a:cs typeface="Arial" pitchFamily="34" charset="0"/>
              </a:rPr>
              <a:t>services</a:t>
            </a:r>
            <a:endParaRPr lang="en-US" sz="2400" b="1" dirty="0" smtClean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36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5105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-0.00642 -0.4189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2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T1D</a:t>
            </a:r>
            <a:endParaRPr lang="en-US" sz="40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5550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en-US" dirty="0" smtClean="0"/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The station license,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1600" dirty="0" smtClean="0">
              <a:latin typeface="Arial Black" pitchFamily="34" charset="0"/>
            </a:endParaRPr>
          </a:p>
          <a:p>
            <a:pPr marL="971550" indent="-80010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Correct name and address on file, </a:t>
            </a:r>
          </a:p>
          <a:p>
            <a:pPr marL="971550" indent="-80010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8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10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License term,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16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Renewals, 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160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r>
              <a:rPr lang="en-US" sz="3200" dirty="0" smtClean="0">
                <a:latin typeface="Arial Black" pitchFamily="34" charset="0"/>
              </a:rPr>
              <a:t>Grace period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100" b="1" dirty="0" smtClean="0">
                <a:solidFill>
                  <a:srgbClr val="337D3C"/>
                </a:solidFill>
                <a:latin typeface="Arial Black" pitchFamily="34" charset="0"/>
              </a:rPr>
              <a:t/>
            </a:r>
            <a:br>
              <a:rPr lang="en-US" sz="3100" b="1" dirty="0" smtClean="0">
                <a:solidFill>
                  <a:srgbClr val="337D3C"/>
                </a:solidFill>
                <a:latin typeface="Arial Black" pitchFamily="34" charset="0"/>
              </a:rPr>
            </a:br>
            <a:r>
              <a:rPr lang="en-US" sz="2700" b="1" dirty="0" smtClean="0">
                <a:solidFill>
                  <a:srgbClr val="337D3C"/>
                </a:solidFill>
                <a:latin typeface="Arial Black" pitchFamily="34" charset="0"/>
              </a:rPr>
              <a:t>T1D01 - </a:t>
            </a:r>
            <a:r>
              <a:rPr lang="en-US" sz="2700" b="1" dirty="0" smtClean="0">
                <a:latin typeface="Arial Black" pitchFamily="34" charset="0"/>
              </a:rPr>
              <a:t>Which of the following services are issued an operator station license by the FCC? 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>
              <a:solidFill>
                <a:srgbClr val="337D3C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73975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914400" indent="-744538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Family Radio Service </a:t>
            </a:r>
          </a:p>
          <a:p>
            <a:pPr marL="914400" indent="-744538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Amateur Radio Service</a:t>
            </a:r>
          </a:p>
          <a:p>
            <a:pPr marL="914400" indent="-744538">
              <a:lnSpc>
                <a:spcPct val="200000"/>
              </a:lnSpc>
              <a:buFont typeface="+mj-lt"/>
              <a:buAutoNum type="alphaUcPeriod"/>
            </a:pPr>
            <a:endParaRPr lang="en-US" sz="800" dirty="0" smtClean="0">
              <a:latin typeface="Arial Black" pitchFamily="34" charset="0"/>
            </a:endParaRPr>
          </a:p>
          <a:p>
            <a:pPr marL="914400" indent="-744538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General Radiotelephone Service</a:t>
            </a:r>
          </a:p>
          <a:p>
            <a:pPr marL="914400" indent="-744538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 Citizens Radio Service</a:t>
            </a: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1600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0.01094 -0.1400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5563" indent="-55563" algn="l"/>
            <a:r>
              <a:rPr lang="en-US" sz="4000" b="1" dirty="0" smtClean="0">
                <a:solidFill>
                  <a:srgbClr val="00B050"/>
                </a:solidFill>
                <a:latin typeface="Arial Black" pitchFamily="34" charset="0"/>
              </a:rPr>
              <a:t>T1D02 - </a:t>
            </a:r>
            <a:r>
              <a:rPr lang="en-US" sz="4000" dirty="0" smtClean="0">
                <a:latin typeface="Arial Black" pitchFamily="34" charset="0"/>
              </a:rPr>
              <a:t>Who can become an amateur licensee in the US?</a:t>
            </a:r>
            <a:endParaRPr lang="en-US" sz="40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1664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692150" indent="-6921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Anyone except a representative of a foreign government</a:t>
            </a:r>
          </a:p>
          <a:p>
            <a:pPr marL="692150" indent="-692150"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692150" indent="-6921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Only a citizen of the United States</a:t>
            </a:r>
          </a:p>
          <a:p>
            <a:pPr marL="692150" indent="-692150"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692150" indent="-6921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Anyone except an employee of the US government</a:t>
            </a:r>
          </a:p>
          <a:p>
            <a:pPr marL="692150" indent="-692150"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692150" indent="-6921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Anyone</a:t>
            </a:r>
          </a:p>
          <a:p>
            <a:pPr marL="971550" indent="-857250">
              <a:buClr>
                <a:srgbClr val="337D3C"/>
              </a:buClr>
              <a:buSzPct val="150000"/>
              <a:buFont typeface="Wingdings" pitchFamily="2" charset="2"/>
              <a:buChar char="ü"/>
              <a:tabLst>
                <a:tab pos="9715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rgbClr val="00B050"/>
                </a:solidFill>
              </a:rPr>
              <a:t>T1A</a:t>
            </a:r>
            <a:endParaRPr lang="en-US" sz="8800" b="1" dirty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28800" y="6248400"/>
            <a:ext cx="5562600" cy="473075"/>
          </a:xfrm>
        </p:spPr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b="1" smtClean="0">
                <a:latin typeface="Arial Black" pitchFamily="34" charset="0"/>
              </a:rPr>
              <a:pPr/>
              <a:t>4</a:t>
            </a:fld>
            <a:endParaRPr lang="en-US" b="1" dirty="0">
              <a:latin typeface="Arial Black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524000"/>
            <a:ext cx="9144000" cy="5339923"/>
          </a:xfrm>
          <a:prstGeom prst="rect">
            <a:avLst/>
          </a:prstGeom>
          <a:ln w="762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519113" indent="-519113">
              <a:lnSpc>
                <a:spcPct val="150000"/>
              </a:lnSpc>
              <a:buClr>
                <a:schemeClr val="tx1">
                  <a:lumMod val="95000"/>
                  <a:lumOff val="5000"/>
                </a:schemeClr>
              </a:buClr>
              <a:buSzPct val="150000"/>
            </a:pPr>
            <a:endParaRPr lang="en-US" sz="1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914400" indent="-914400">
              <a:buClr>
                <a:srgbClr val="92D050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Basis and purpose of the Amateur Radio      Service,   </a:t>
            </a:r>
          </a:p>
          <a:p>
            <a:pPr marL="914400" indent="-914400">
              <a:lnSpc>
                <a:spcPct val="200000"/>
              </a:lnSpc>
              <a:buClr>
                <a:srgbClr val="92D050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Penalties for unlicensed operation,  </a:t>
            </a:r>
          </a:p>
          <a:p>
            <a:pPr marL="914400" indent="-914400">
              <a:lnSpc>
                <a:spcPct val="200000"/>
              </a:lnSpc>
              <a:buClr>
                <a:srgbClr val="92D050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Other penalties, </a:t>
            </a:r>
          </a:p>
          <a:p>
            <a:pPr marL="914400" indent="-914400">
              <a:lnSpc>
                <a:spcPct val="200000"/>
              </a:lnSpc>
              <a:buClr>
                <a:srgbClr val="92D050"/>
              </a:buClr>
              <a:buSzPct val="150000"/>
              <a:buFont typeface="Wingdings" pitchFamily="2" charset="2"/>
              <a:buChar char="ü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Examinations</a:t>
            </a:r>
            <a:endParaRPr lang="en-US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3200" b="1" i="1" dirty="0" smtClean="0">
                <a:solidFill>
                  <a:srgbClr val="C00000"/>
                </a:solidFill>
              </a:rPr>
              <a:t>1 exam question</a:t>
            </a:r>
            <a:r>
              <a:rPr lang="en-US" sz="3200" dirty="0" smtClean="0">
                <a:solidFill>
                  <a:srgbClr val="C00000"/>
                </a:solidFill>
              </a:rPr>
              <a:t/>
            </a:r>
            <a:br>
              <a:rPr lang="en-US" sz="3200" dirty="0" smtClean="0">
                <a:solidFill>
                  <a:srgbClr val="C00000"/>
                </a:solidFill>
              </a:rPr>
            </a:b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T1D03 - </a:t>
            </a:r>
            <a:r>
              <a:rPr lang="en-US" sz="2800" dirty="0" smtClean="0">
                <a:latin typeface="Arial Black" pitchFamily="34" charset="0"/>
              </a:rPr>
              <a:t>What is the minimum age required to hold an amateur license?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0126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9300" indent="-638175">
              <a:lnSpc>
                <a:spcPct val="15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14 years or older</a:t>
            </a:r>
          </a:p>
          <a:p>
            <a:pPr marL="749300" indent="-638175">
              <a:lnSpc>
                <a:spcPct val="15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18 years or older</a:t>
            </a:r>
          </a:p>
          <a:p>
            <a:pPr marL="749300" indent="-638175">
              <a:lnSpc>
                <a:spcPct val="15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70 years or younger</a:t>
            </a:r>
          </a:p>
          <a:p>
            <a:pPr marL="749300" indent="-638175">
              <a:lnSpc>
                <a:spcPct val="150000"/>
              </a:lnSpc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749300" indent="-638175"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There is no minimum age requirement</a:t>
            </a:r>
          </a:p>
          <a:p>
            <a:pPr marL="692150" indent="-692150"/>
            <a:endParaRPr lang="en-US" sz="2800" b="1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0.00139 -0.3400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rgbClr val="00B050"/>
                </a:solidFill>
                <a:latin typeface="Arial Black" pitchFamily="34" charset="0"/>
              </a:rPr>
              <a:t>T1D04 - </a:t>
            </a:r>
            <a:r>
              <a:rPr lang="en-US" sz="2800" dirty="0" smtClean="0">
                <a:latin typeface="Arial Black" pitchFamily="34" charset="0"/>
              </a:rPr>
              <a:t>What government agency grants your amateur radio license?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8013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8838" indent="-747713">
              <a:lnSpc>
                <a:spcPct val="150000"/>
              </a:lnSpc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The Department of Defense</a:t>
            </a:r>
          </a:p>
          <a:p>
            <a:pPr marL="858838" indent="-747713">
              <a:lnSpc>
                <a:spcPct val="150000"/>
              </a:lnSpc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858838" indent="-747713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The Bureau of Public Communications </a:t>
            </a:r>
          </a:p>
          <a:p>
            <a:pPr marL="858838" indent="-747713"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858838" indent="-747713">
              <a:lnSpc>
                <a:spcPct val="150000"/>
              </a:lnSpc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The Department of Commerce</a:t>
            </a:r>
          </a:p>
          <a:p>
            <a:pPr marL="858838" indent="-747713">
              <a:lnSpc>
                <a:spcPct val="150000"/>
              </a:lnSpc>
              <a:buFont typeface="+mj-lt"/>
              <a:buAutoNum type="alphaUcPeriod"/>
            </a:pPr>
            <a:endParaRPr lang="en-US" sz="1000" b="1" dirty="0" smtClean="0">
              <a:latin typeface="Arial Black" pitchFamily="34" charset="0"/>
            </a:endParaRPr>
          </a:p>
          <a:p>
            <a:pPr marL="858838" indent="-747713">
              <a:buFont typeface="+mj-lt"/>
              <a:buAutoNum type="alphaUcPeriod"/>
            </a:pPr>
            <a:r>
              <a:rPr lang="en-US" sz="2800" b="1" smtClean="0">
                <a:latin typeface="Arial Black" pitchFamily="34" charset="0"/>
              </a:rPr>
              <a:t>The Federal Communications</a:t>
            </a:r>
          </a:p>
          <a:p>
            <a:pPr marL="858838" indent="-747713"/>
            <a:r>
              <a:rPr lang="en-US" sz="2800" b="1" smtClean="0">
                <a:latin typeface="Arial Black" pitchFamily="34" charset="0"/>
              </a:rPr>
              <a:t>       Commission</a:t>
            </a:r>
          </a:p>
          <a:p>
            <a:pPr marL="692150" indent="-692150"/>
            <a:endParaRPr lang="en-US" sz="2800" b="1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0.00434 -0.3687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8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00451 -0.3865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T1D05 - </a:t>
            </a:r>
            <a:r>
              <a:rPr lang="en-US" sz="2400" b="1" dirty="0" smtClean="0">
                <a:latin typeface="Arial Black" pitchFamily="34" charset="0"/>
              </a:rPr>
              <a:t>How soon may you transmit after passing the required examination elements for your first amateur radio license?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93981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Immediately</a:t>
            </a:r>
          </a:p>
          <a:p>
            <a:pPr marL="514350" indent="-514350"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30 days after the test date</a:t>
            </a:r>
          </a:p>
          <a:p>
            <a:pPr marL="514350" indent="-514350"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As soon as your license grant appears in the FCC's ULS database</a:t>
            </a:r>
          </a:p>
          <a:p>
            <a:pPr marL="514350" indent="-514350">
              <a:buFont typeface="+mj-lt"/>
              <a:buAutoNum type="alphaUcPeriod"/>
            </a:pPr>
            <a:endParaRPr lang="en-US" sz="28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 Black" pitchFamily="34" charset="0"/>
              </a:rPr>
              <a:t>As soon as you receive your license in the mail from the FCC</a:t>
            </a:r>
          </a:p>
          <a:p>
            <a:pPr marL="803275" indent="-747713">
              <a:lnSpc>
                <a:spcPct val="200000"/>
              </a:lnSpc>
              <a:buFont typeface="+mj-lt"/>
              <a:buAutoNum type="alphaUcPeriod"/>
            </a:pPr>
            <a:endParaRPr lang="en-US" sz="105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033 -0.2488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Arial Black" pitchFamily="34" charset="0"/>
              </a:rPr>
              <a:t>T1D06 - </a:t>
            </a:r>
            <a:r>
              <a:rPr lang="en-US" sz="2800" dirty="0" smtClean="0">
                <a:latin typeface="Arial Black" pitchFamily="34" charset="0"/>
              </a:rPr>
              <a:t>What is the normal term for an amateur station license grant?</a:t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> 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50892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03275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5 years</a:t>
            </a:r>
          </a:p>
          <a:p>
            <a:pPr marL="803275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7 years</a:t>
            </a:r>
          </a:p>
          <a:p>
            <a:pPr marL="803275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10 years</a:t>
            </a:r>
          </a:p>
          <a:p>
            <a:pPr marL="803275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For the lifetime of the licensee</a:t>
            </a:r>
          </a:p>
          <a:p>
            <a:pPr marL="803275" indent="-747713">
              <a:lnSpc>
                <a:spcPct val="200000"/>
              </a:lnSpc>
              <a:buFont typeface="+mj-lt"/>
              <a:buAutoNum type="alphaUcPeriod"/>
            </a:pPr>
            <a:endParaRPr lang="en-US" sz="1050" dirty="0" smtClean="0">
              <a:latin typeface="Arial Black" pitchFamily="34" charset="0"/>
            </a:endParaRP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0348 -0.2599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T1D07 - </a:t>
            </a:r>
            <a:r>
              <a:rPr lang="en-US" sz="2400" dirty="0" smtClean="0">
                <a:latin typeface="Arial Black" pitchFamily="34" charset="0"/>
              </a:rPr>
              <a:t>What is the grace period during which the FCC will renew an expired 10-year license without re-examination?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7820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8838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2 years</a:t>
            </a:r>
          </a:p>
          <a:p>
            <a:pPr marL="858838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5 years</a:t>
            </a:r>
          </a:p>
          <a:p>
            <a:pPr marL="858838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10 years</a:t>
            </a:r>
          </a:p>
          <a:p>
            <a:pPr marL="858838" indent="-747713">
              <a:lnSpc>
                <a:spcPct val="200000"/>
              </a:lnSpc>
              <a:buFont typeface="+mj-lt"/>
              <a:buAutoNum type="alphaUcPeriod"/>
            </a:pPr>
            <a:r>
              <a:rPr lang="en-US" sz="3200" dirty="0" smtClean="0">
                <a:latin typeface="Arial Black" pitchFamily="34" charset="0"/>
              </a:rPr>
              <a:t>There is no grace period</a:t>
            </a:r>
          </a:p>
          <a:p>
            <a:pPr marL="971550" indent="-857250">
              <a:buClr>
                <a:srgbClr val="337D3C"/>
              </a:buClr>
              <a:buSzPct val="150000"/>
              <a:tabLst>
                <a:tab pos="971550" algn="l"/>
              </a:tabLst>
            </a:pP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Arial Black" pitchFamily="34" charset="0"/>
              </a:rPr>
              <a:t>T1D08 - </a:t>
            </a:r>
            <a:r>
              <a:rPr lang="en-US" sz="3200" b="1" dirty="0" smtClean="0">
                <a:latin typeface="Arial Black" pitchFamily="34" charset="0"/>
              </a:rPr>
              <a:t>What is your responsibility as a station licensee?</a:t>
            </a:r>
            <a:br>
              <a:rPr lang="en-US" sz="3200" b="1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47426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must allow another amateur to operate your station upon request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must be present whenever the station is operated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 must notify the FCC if another amateur acts as the control operator</a:t>
            </a:r>
          </a:p>
          <a:p>
            <a:pPr marL="514350" indent="-514350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Your station must be operated in accordance with the FCC rules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-0.01198 -0.4909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2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" presetClass="exit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xit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xit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>T1D09 - </a:t>
            </a:r>
            <a:r>
              <a:rPr lang="en-US" sz="2400" dirty="0" smtClean="0">
                <a:latin typeface="Arial Black" pitchFamily="34" charset="0"/>
              </a:rPr>
              <a:t>When may the FCC revoke or suspend a license if the mailing address of the holder is not current with the FCC? 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65512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If mail is returned to the FCC as undeliverable</a:t>
            </a:r>
          </a:p>
          <a:p>
            <a:pPr marL="514350" indent="-514350">
              <a:buFont typeface="+mj-lt"/>
              <a:buAutoNum type="alphaUcPeriod"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When the licensee transmits without having updated the address</a:t>
            </a:r>
          </a:p>
          <a:p>
            <a:pPr marL="514350" indent="-514350">
              <a:buFont typeface="+mj-lt"/>
              <a:buAutoNum type="alphaUcPeriod"/>
            </a:pPr>
            <a:endParaRPr lang="en-US" sz="1050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When the licensee operates portable at a different address</a:t>
            </a:r>
          </a:p>
          <a:p>
            <a:pPr marL="514350" indent="-514350">
              <a:buFont typeface="+mj-lt"/>
              <a:buAutoNum type="alphaUcPeriod"/>
            </a:pPr>
            <a:endParaRPr lang="en-US" sz="1000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If the address is not updated within the 2 year grace period</a:t>
            </a:r>
          </a:p>
          <a:p>
            <a:pPr marL="514350" indent="-514350"/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T1D10 - </a:t>
            </a:r>
            <a:r>
              <a:rPr lang="en-US" sz="2400" dirty="0" smtClean="0">
                <a:latin typeface="Arial Black" pitchFamily="34" charset="0"/>
              </a:rPr>
              <a:t>The FCC requires which address to be kept up to date on the Universal Licensing System database? </a:t>
            </a: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21653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858838" indent="-803275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station location address</a:t>
            </a:r>
          </a:p>
          <a:p>
            <a:pPr marL="858838" indent="-803275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8838" indent="-803275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station licensee mailing address</a:t>
            </a:r>
          </a:p>
          <a:p>
            <a:pPr marL="858838" indent="-803275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8838" indent="-803275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station location address and mailing address</a:t>
            </a:r>
          </a:p>
          <a:p>
            <a:pPr marL="858838" indent="-803275">
              <a:buFont typeface="+mj-lt"/>
              <a:buAutoNum type="alphaUcPeriod"/>
            </a:pPr>
            <a:endParaRPr lang="en-US" sz="1000" dirty="0" smtClean="0">
              <a:latin typeface="Arial Black" pitchFamily="34" charset="0"/>
            </a:endParaRPr>
          </a:p>
          <a:p>
            <a:pPr marL="858838" indent="-803275">
              <a:buFont typeface="+mj-lt"/>
              <a:buAutoNum type="alphaUcPeriod"/>
            </a:pPr>
            <a:r>
              <a:rPr lang="en-US" sz="2800" dirty="0" smtClean="0">
                <a:latin typeface="Arial Black" pitchFamily="34" charset="0"/>
              </a:rPr>
              <a:t>The station transmitting </a:t>
            </a:r>
            <a:r>
              <a:rPr lang="en-US" sz="2800" dirty="0" err="1" smtClean="0">
                <a:latin typeface="Arial Black" pitchFamily="34" charset="0"/>
              </a:rPr>
              <a:t>utielocation</a:t>
            </a:r>
            <a:r>
              <a:rPr lang="en-US" sz="2800" dirty="0" smtClean="0">
                <a:latin typeface="Arial Black" pitchFamily="34" charset="0"/>
              </a:rPr>
              <a:t> address</a:t>
            </a:r>
          </a:p>
          <a:p>
            <a:pPr marL="514350" indent="-514350"/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85185E-6 L -0.00347 -0.095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T1D11 - </a:t>
            </a:r>
            <a:r>
              <a:rPr lang="en-US" sz="2400" dirty="0" smtClean="0">
                <a:latin typeface="Arial Black" pitchFamily="34" charset="0"/>
              </a:rPr>
              <a:t>When are you permitted to continue to transmit if you forget to renew your amateur license and it expires?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37042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747713" indent="-747713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Transmitting is not allowed until the license is renewed and appears on the FCC ULS database</a:t>
            </a:r>
          </a:p>
          <a:p>
            <a:pPr marL="747713" indent="-747713">
              <a:buFont typeface="+mj-lt"/>
              <a:buAutoNum type="alphaUcPeriod"/>
            </a:pPr>
            <a:endParaRPr lang="en-US" sz="2400" b="1" dirty="0" smtClean="0">
              <a:latin typeface="Arial Black" pitchFamily="34" charset="0"/>
            </a:endParaRPr>
          </a:p>
          <a:p>
            <a:pPr marL="747713" indent="-747713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When you identify using the suffix EXP</a:t>
            </a:r>
          </a:p>
          <a:p>
            <a:pPr marL="747713" indent="-747713">
              <a:buFont typeface="+mj-lt"/>
              <a:buAutoNum type="alphaUcPeriod"/>
            </a:pPr>
            <a:endParaRPr lang="en-US" sz="2400" b="1" dirty="0" smtClean="0">
              <a:latin typeface="Arial Black" pitchFamily="34" charset="0"/>
            </a:endParaRPr>
          </a:p>
          <a:p>
            <a:pPr marL="747713" indent="-747713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When you notify the FCC you intend to renew within 90 days</a:t>
            </a:r>
          </a:p>
          <a:p>
            <a:pPr marL="747713" indent="-747713">
              <a:buFont typeface="+mj-lt"/>
              <a:buAutoNum type="alphaUcPeriod"/>
            </a:pPr>
            <a:endParaRPr lang="en-US" sz="2400" b="1" dirty="0" smtClean="0">
              <a:latin typeface="Arial Black" pitchFamily="34" charset="0"/>
            </a:endParaRPr>
          </a:p>
          <a:p>
            <a:pPr marL="747713" indent="-747713">
              <a:buFont typeface="+mj-lt"/>
              <a:buAutoNum type="alphaUcPeriod"/>
            </a:pPr>
            <a:r>
              <a:rPr lang="en-US" sz="2400" b="1" dirty="0" smtClean="0">
                <a:latin typeface="Arial Black" pitchFamily="34" charset="0"/>
              </a:rPr>
              <a:t>Transmitting is allowed any time</a:t>
            </a:r>
          </a:p>
          <a:p>
            <a:pPr marL="747713" indent="-747713"/>
            <a:r>
              <a:rPr lang="en-US" sz="2400" b="1" dirty="0" smtClean="0">
                <a:latin typeface="Arial Black" pitchFamily="34" charset="0"/>
              </a:rPr>
              <a:t>       during the 2-year grace period</a:t>
            </a:r>
            <a:endParaRPr lang="en-US" sz="2400" b="1" dirty="0"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  <a:t/>
            </a:r>
            <a:br>
              <a:rPr lang="en-US" sz="2400" b="1" dirty="0" smtClean="0">
                <a:solidFill>
                  <a:srgbClr val="00B050"/>
                </a:solidFill>
                <a:latin typeface="Arial Black" pitchFamily="34" charset="0"/>
              </a:rPr>
            </a:br>
            <a:r>
              <a:rPr lang="en-US" sz="2400" dirty="0" smtClean="0">
                <a:solidFill>
                  <a:srgbClr val="00B050"/>
                </a:solidFill>
                <a:latin typeface="Arial Black" pitchFamily="34" charset="0"/>
              </a:rPr>
              <a:t>T1D12 - </a:t>
            </a:r>
            <a:r>
              <a:rPr lang="en-US" sz="2400" dirty="0" smtClean="0">
                <a:latin typeface="Arial Black" pitchFamily="34" charset="0"/>
              </a:rPr>
              <a:t>Why must an Amateur radio operator have a correct name and mailing address on file with the FCC?</a:t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>
                <a:latin typeface="Arial Black" pitchFamily="34" charset="0"/>
              </a:rPr>
              <a:t/>
            </a:r>
            <a:br>
              <a:rPr lang="en-US" sz="2800" dirty="0" smtClean="0">
                <a:latin typeface="Arial Black" pitchFamily="34" charset="0"/>
              </a:rPr>
            </a:br>
            <a:r>
              <a:rPr lang="en-US" sz="2400" dirty="0" smtClean="0">
                <a:latin typeface="Arial Black" pitchFamily="34" charset="0"/>
              </a:rPr>
              <a:t/>
            </a:r>
            <a:br>
              <a:rPr lang="en-US" sz="2400" dirty="0" smtClean="0">
                <a:latin typeface="Arial Black" pitchFamily="34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47800"/>
            <a:ext cx="7696200" cy="4370427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b="1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623888" indent="-623888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To receive mail delivery from the FCC by the United States postal Service</a:t>
            </a:r>
          </a:p>
          <a:p>
            <a:pPr marL="623888" indent="-623888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23888" indent="-623888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So the FCC Field office can contact the licensee</a:t>
            </a:r>
          </a:p>
          <a:p>
            <a:pPr marL="623888" indent="-623888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23888" indent="-623888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It isn't required when you haven't operated your station in a year</a:t>
            </a:r>
          </a:p>
          <a:p>
            <a:pPr marL="623888" indent="-623888"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623888" indent="-623888">
              <a:buFont typeface="+mj-lt"/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So the FCC can locate your transmitting location</a:t>
            </a:r>
            <a:endParaRPr lang="en-US" sz="2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T1A01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200" dirty="0" smtClean="0">
                <a:latin typeface="Arial Black" pitchFamily="34" charset="0"/>
              </a:rPr>
              <a:t>Who </a:t>
            </a:r>
            <a:r>
              <a:rPr lang="en-US" sz="3200" dirty="0">
                <a:latin typeface="Arial Black" pitchFamily="34" charset="0"/>
              </a:rPr>
              <a:t>is an amateur operator as defined in Part 97? 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860425" indent="-682625">
              <a:buAutoNum type="alphaUcPeriod"/>
              <a:tabLst>
                <a:tab pos="4913313" algn="l"/>
              </a:tabLst>
            </a:pPr>
            <a:r>
              <a:rPr lang="en-US" sz="2400" b="1" dirty="0" smtClean="0">
                <a:latin typeface="Arial Black" pitchFamily="34" charset="0"/>
              </a:rPr>
              <a:t>A person named in an amateur operator/primary license grant in the FCC ULS database</a:t>
            </a:r>
          </a:p>
          <a:p>
            <a:pPr marL="860425" indent="-682625">
              <a:buAutoNum type="alphaUcPeriod"/>
              <a:tabLst>
                <a:tab pos="4913313" algn="l"/>
              </a:tabLst>
            </a:pPr>
            <a:endParaRPr lang="en-US" sz="1600" dirty="0" smtClean="0">
              <a:latin typeface="Arial Black" pitchFamily="34" charset="0"/>
            </a:endParaRPr>
          </a:p>
          <a:p>
            <a:pPr marL="860425" indent="-682625">
              <a:buAutoNum type="alphaUcPeriod"/>
              <a:tabLst>
                <a:tab pos="4913313" algn="l"/>
              </a:tabLst>
            </a:pPr>
            <a:r>
              <a:rPr lang="en-US" sz="2400" dirty="0" smtClean="0">
                <a:latin typeface="Arial Black" pitchFamily="34" charset="0"/>
              </a:rPr>
              <a:t>A person who has passed a written license examination</a:t>
            </a:r>
          </a:p>
          <a:p>
            <a:pPr marL="860425" indent="-682625">
              <a:buAutoNum type="alphaUcPeriod"/>
              <a:tabLst>
                <a:tab pos="4913313" algn="l"/>
              </a:tabLst>
            </a:pPr>
            <a:endParaRPr lang="en-US" sz="1600" dirty="0" smtClean="0">
              <a:latin typeface="Arial Black" pitchFamily="34" charset="0"/>
            </a:endParaRPr>
          </a:p>
          <a:p>
            <a:pPr marL="860425" indent="-682625">
              <a:buAutoNum type="alphaUcPeriod"/>
              <a:tabLst>
                <a:tab pos="4913313" algn="l"/>
              </a:tabLst>
            </a:pPr>
            <a:r>
              <a:rPr lang="en-US" sz="2400" dirty="0" smtClean="0">
                <a:latin typeface="Arial Black" pitchFamily="34" charset="0"/>
              </a:rPr>
              <a:t>The person named on the FCC Form 605 Application</a:t>
            </a:r>
            <a:br>
              <a:rPr lang="en-US" sz="2400" dirty="0" smtClean="0">
                <a:latin typeface="Arial Black" pitchFamily="34" charset="0"/>
              </a:rPr>
            </a:br>
            <a:endParaRPr lang="en-US" sz="1600" dirty="0" smtClean="0">
              <a:latin typeface="Arial Black" pitchFamily="34" charset="0"/>
            </a:endParaRPr>
          </a:p>
          <a:p>
            <a:pPr marL="860425" indent="-682625">
              <a:buAutoNum type="alphaUcPeriod"/>
              <a:tabLst>
                <a:tab pos="4913313" algn="l"/>
              </a:tabLst>
            </a:pPr>
            <a:r>
              <a:rPr lang="en-US" sz="2400" dirty="0" smtClean="0">
                <a:latin typeface="Arial Black" pitchFamily="34" charset="0"/>
              </a:rPr>
              <a:t>A person holding a Restricted Operating Permit</a:t>
            </a:r>
          </a:p>
          <a:p>
            <a:pPr marL="860425" indent="-682625">
              <a:tabLst>
                <a:tab pos="4913313" algn="l"/>
              </a:tabLst>
            </a:pPr>
            <a:endParaRPr lang="en-US" sz="2400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5</a:t>
            </a:fld>
            <a:endParaRPr lang="en-US" dirty="0">
              <a:latin typeface="Arial Black" pitchFamily="34" charset="0"/>
            </a:endParaRPr>
          </a:p>
        </p:txBody>
      </p:sp>
      <p:pic>
        <p:nvPicPr>
          <p:cNvPr id="9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90600" y="2590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611719" y="1524000"/>
          <a:ext cx="3920561" cy="5073943"/>
        </p:xfrm>
        <a:graphic>
          <a:graphicData uri="http://schemas.openxmlformats.org/presentationml/2006/ole">
            <p:oleObj spid="_x0000_s1029" name="Acrobat Document" r:id="rId4" imgW="5830114" imgH="7542857" progId="AcroExch.Document.7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552700" y="3733800"/>
            <a:ext cx="4038600" cy="1846659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Typical  entry in the FCC ULS database.  You can access the database at http://wireless2.fcc.gov/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T1  -  FCC RULES, STATION LICENSE RESPONSIBILITIES 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457200"/>
            <a:ext cx="8001000" cy="55092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END OF</a:t>
            </a: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 SUBELEMENT T1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FCC RULES, STATION LICENSE RESPONSIBILITIES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Now </a:t>
            </a:r>
            <a:r>
              <a:rPr lang="en-US" sz="32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Go To</a:t>
            </a:r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SUBELEMENT T2</a:t>
            </a:r>
          </a:p>
          <a:p>
            <a:pPr algn="ctr"/>
            <a:endParaRPr lang="en-US" sz="3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CONTROL OPERATOR DUTIES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2700" b="1" dirty="0" smtClean="0">
                <a:solidFill>
                  <a:srgbClr val="00B050"/>
                </a:solidFill>
                <a:latin typeface="Arial Black" pitchFamily="34" charset="0"/>
              </a:rPr>
              <a:t>T1A02 </a:t>
            </a:r>
            <a:r>
              <a:rPr lang="en-US" sz="2700" b="1" dirty="0" smtClean="0">
                <a:solidFill>
                  <a:srgbClr val="FF0000"/>
                </a:solidFill>
                <a:latin typeface="Arial Black" pitchFamily="34" charset="0"/>
              </a:rPr>
              <a:t>–</a:t>
            </a:r>
            <a:r>
              <a:rPr lang="en-US" sz="2700" dirty="0" smtClean="0">
                <a:latin typeface="Arial Black" pitchFamily="34" charset="0"/>
              </a:rPr>
              <a:t> What </a:t>
            </a:r>
            <a:r>
              <a:rPr lang="en-US" sz="2700" dirty="0">
                <a:latin typeface="Arial Black" pitchFamily="34" charset="0"/>
              </a:rPr>
              <a:t>is one of the basic </a:t>
            </a:r>
            <a:r>
              <a:rPr lang="en-US" sz="2700" dirty="0" smtClean="0">
                <a:latin typeface="Arial Black" pitchFamily="34" charset="0"/>
              </a:rPr>
              <a:t>purposes </a:t>
            </a:r>
            <a:r>
              <a:rPr lang="en-US" sz="2700" dirty="0">
                <a:latin typeface="Arial Black" pitchFamily="34" charset="0"/>
              </a:rPr>
              <a:t>of the Amateur Radio Service as defined in Part 97? </a:t>
            </a:r>
            <a:r>
              <a:rPr lang="en-US" sz="2700" dirty="0"/>
              <a:t/>
            </a:r>
            <a:br>
              <a:rPr lang="en-US" sz="2700" dirty="0"/>
            </a:br>
            <a:endParaRPr lang="en-US" sz="27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5988" indent="-684213">
              <a:spcBef>
                <a:spcPts val="0"/>
              </a:spcBef>
              <a:buAutoNum type="alphaUcPeriod"/>
            </a:pPr>
            <a:r>
              <a:rPr lang="en-US" sz="2400" dirty="0" smtClean="0">
                <a:latin typeface="Arial Black" pitchFamily="34" charset="0"/>
              </a:rPr>
              <a:t>To </a:t>
            </a:r>
            <a:r>
              <a:rPr lang="en-US" sz="2400" dirty="0">
                <a:latin typeface="Arial Black" pitchFamily="34" charset="0"/>
              </a:rPr>
              <a:t>support teaching of amateur radio classes in </a:t>
            </a:r>
            <a:r>
              <a:rPr lang="en-US" sz="2400" dirty="0" smtClean="0">
                <a:latin typeface="Arial Black" pitchFamily="34" charset="0"/>
              </a:rPr>
              <a:t>schools</a:t>
            </a:r>
          </a:p>
          <a:p>
            <a:pPr marL="915988" indent="-684213">
              <a:spcBef>
                <a:spcPts val="0"/>
              </a:spcBef>
              <a:buNone/>
            </a:pPr>
            <a:r>
              <a:rPr lang="en-US" sz="2400" dirty="0" smtClean="0">
                <a:latin typeface="Arial Black" pitchFamily="34" charset="0"/>
              </a:rPr>
              <a:t> </a:t>
            </a:r>
            <a:endParaRPr lang="en-US" sz="2400" dirty="0">
              <a:latin typeface="Arial Black" pitchFamily="34" charset="0"/>
            </a:endParaRPr>
          </a:p>
          <a:p>
            <a:pPr marL="915988" indent="-684213">
              <a:spcBef>
                <a:spcPts val="0"/>
              </a:spcBef>
              <a:buNone/>
            </a:pPr>
            <a:r>
              <a:rPr lang="en-US" sz="2400" dirty="0">
                <a:latin typeface="Arial Black" pitchFamily="34" charset="0"/>
              </a:rPr>
              <a:t>B. </a:t>
            </a:r>
            <a:r>
              <a:rPr lang="en-US" sz="2400" dirty="0" smtClean="0">
                <a:latin typeface="Arial Black" pitchFamily="34" charset="0"/>
              </a:rPr>
              <a:t>	To </a:t>
            </a:r>
            <a:r>
              <a:rPr lang="en-US" sz="2400" dirty="0">
                <a:latin typeface="Arial Black" pitchFamily="34" charset="0"/>
              </a:rPr>
              <a:t>provide a voluntary noncommercial communications service </a:t>
            </a:r>
            <a:r>
              <a:rPr lang="en-US" sz="2400" dirty="0" smtClean="0">
                <a:latin typeface="Arial Black" pitchFamily="34" charset="0"/>
              </a:rPr>
              <a:t>to the </a:t>
            </a:r>
            <a:r>
              <a:rPr lang="en-US" sz="2400" dirty="0">
                <a:latin typeface="Arial Black" pitchFamily="34" charset="0"/>
              </a:rPr>
              <a:t>public, particularly in times of emergency </a:t>
            </a:r>
            <a:endParaRPr lang="en-US" sz="2400" dirty="0" smtClean="0">
              <a:latin typeface="Arial Black" pitchFamily="34" charset="0"/>
            </a:endParaRPr>
          </a:p>
          <a:p>
            <a:pPr marL="915988" indent="-684213">
              <a:spcBef>
                <a:spcPts val="0"/>
              </a:spcBef>
              <a:buNone/>
            </a:pPr>
            <a:endParaRPr lang="en-US" sz="2400" dirty="0">
              <a:latin typeface="Arial Black" pitchFamily="34" charset="0"/>
            </a:endParaRPr>
          </a:p>
          <a:p>
            <a:pPr marL="915988" indent="-684213">
              <a:spcBef>
                <a:spcPts val="0"/>
              </a:spcBef>
              <a:buNone/>
            </a:pPr>
            <a:r>
              <a:rPr lang="en-US" sz="2400" dirty="0">
                <a:latin typeface="Arial Black" pitchFamily="34" charset="0"/>
              </a:rPr>
              <a:t>C. </a:t>
            </a:r>
            <a:r>
              <a:rPr lang="en-US" sz="2400" dirty="0" smtClean="0">
                <a:latin typeface="Arial Black" pitchFamily="34" charset="0"/>
              </a:rPr>
              <a:t>	To </a:t>
            </a:r>
            <a:r>
              <a:rPr lang="en-US" sz="2400" dirty="0">
                <a:latin typeface="Arial Black" pitchFamily="34" charset="0"/>
              </a:rPr>
              <a:t>provide free message service to the </a:t>
            </a:r>
            <a:r>
              <a:rPr lang="en-US" sz="2400" dirty="0" smtClean="0">
                <a:latin typeface="Arial Black" pitchFamily="34" charset="0"/>
              </a:rPr>
              <a:t>public</a:t>
            </a:r>
          </a:p>
          <a:p>
            <a:pPr marL="915988" indent="-684213">
              <a:spcBef>
                <a:spcPts val="0"/>
              </a:spcBef>
              <a:buNone/>
            </a:pPr>
            <a:endParaRPr lang="en-US" sz="2400" dirty="0">
              <a:latin typeface="Arial Black" pitchFamily="34" charset="0"/>
            </a:endParaRPr>
          </a:p>
          <a:p>
            <a:pPr marL="915988" indent="-684213">
              <a:spcBef>
                <a:spcPts val="0"/>
              </a:spcBef>
              <a:buNone/>
            </a:pPr>
            <a:r>
              <a:rPr lang="en-US" sz="2400" dirty="0">
                <a:latin typeface="Arial Black" pitchFamily="34" charset="0"/>
              </a:rPr>
              <a:t>D. </a:t>
            </a:r>
            <a:r>
              <a:rPr lang="en-US" sz="2400" dirty="0" smtClean="0">
                <a:latin typeface="Arial Black" pitchFamily="34" charset="0"/>
              </a:rPr>
              <a:t>	To </a:t>
            </a:r>
            <a:r>
              <a:rPr lang="en-US" sz="2400" dirty="0">
                <a:latin typeface="Arial Black" pitchFamily="34" charset="0"/>
              </a:rPr>
              <a:t>allow the public to communicate with other radio services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6</a:t>
            </a:fld>
            <a:endParaRPr lang="en-US" dirty="0">
              <a:latin typeface="Arial Black" pitchFamily="34" charset="0"/>
            </a:endParaRPr>
          </a:p>
        </p:txBody>
      </p:sp>
      <p:pic>
        <p:nvPicPr>
          <p:cNvPr id="10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  <p:pic>
        <p:nvPicPr>
          <p:cNvPr id="12" name="Picture 11" descr="SkyWarn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3200400"/>
            <a:ext cx="2895600" cy="2819400"/>
          </a:xfrm>
          <a:prstGeom prst="rect">
            <a:avLst/>
          </a:prstGeom>
        </p:spPr>
      </p:pic>
      <p:pic>
        <p:nvPicPr>
          <p:cNvPr id="13" name="Picture 12" descr="AR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3200400"/>
            <a:ext cx="28384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79371E-6 L -0.00295 -0.1352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00B050"/>
                </a:solidFill>
                <a:latin typeface="Arial Black" pitchFamily="34" charset="0"/>
              </a:rPr>
              <a:t>T1A03 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- </a:t>
            </a:r>
            <a:r>
              <a:rPr lang="en-US" sz="2700" dirty="0">
                <a:latin typeface="Arial Black" pitchFamily="34" charset="0"/>
              </a:rPr>
              <a:t>What classes of US amateur radio licenses may currently be earned by </a:t>
            </a:r>
            <a:r>
              <a:rPr lang="en-US" sz="2700" dirty="0" smtClean="0">
                <a:latin typeface="Arial Black" pitchFamily="34" charset="0"/>
              </a:rPr>
              <a:t>exami-nation</a:t>
            </a:r>
            <a:r>
              <a:rPr lang="en-US" sz="2700" dirty="0">
                <a:latin typeface="Arial Black" pitchFamily="34" charset="0"/>
              </a:rPr>
              <a:t>?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b="1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AutoNum type="alphaUcPeriod"/>
            </a:pPr>
            <a:r>
              <a:rPr lang="en-US" b="1" dirty="0" smtClean="0">
                <a:latin typeface="Arial Black" pitchFamily="34" charset="0"/>
              </a:rPr>
              <a:t>Novice</a:t>
            </a:r>
            <a:r>
              <a:rPr lang="en-US" b="1" dirty="0">
                <a:latin typeface="Arial Black" pitchFamily="34" charset="0"/>
              </a:rPr>
              <a:t>, Technician, General, </a:t>
            </a:r>
            <a:endParaRPr lang="en-US" b="1" dirty="0" smtClean="0">
              <a:latin typeface="Arial Black" pitchFamily="34" charset="0"/>
            </a:endParaRPr>
          </a:p>
          <a:p>
            <a:pPr marL="914400" indent="-914400">
              <a:spcBef>
                <a:spcPts val="0"/>
              </a:spcBef>
              <a:buNone/>
            </a:pPr>
            <a:r>
              <a:rPr lang="en-US" b="1" dirty="0" smtClean="0">
                <a:latin typeface="Arial Black" pitchFamily="34" charset="0"/>
              </a:rPr>
              <a:t>	 Advanced</a:t>
            </a:r>
            <a:endParaRPr lang="en-US" b="1" dirty="0">
              <a:latin typeface="Arial Black" pitchFamily="34" charset="0"/>
            </a:endParaRPr>
          </a:p>
          <a:p>
            <a:pPr marL="914400" indent="-914400">
              <a:lnSpc>
                <a:spcPct val="150000"/>
              </a:lnSpc>
              <a:buNone/>
            </a:pPr>
            <a:r>
              <a:rPr lang="en-US" b="1" dirty="0">
                <a:latin typeface="Arial Black" pitchFamily="34" charset="0"/>
              </a:rPr>
              <a:t>B. </a:t>
            </a:r>
            <a:r>
              <a:rPr lang="en-US" b="1" dirty="0" smtClean="0">
                <a:latin typeface="Arial Black" pitchFamily="34" charset="0"/>
              </a:rPr>
              <a:t>	Technician</a:t>
            </a:r>
            <a:r>
              <a:rPr lang="en-US" b="1" dirty="0">
                <a:latin typeface="Arial Black" pitchFamily="34" charset="0"/>
              </a:rPr>
              <a:t>, General, Advanced</a:t>
            </a:r>
          </a:p>
          <a:p>
            <a:pPr marL="914400" indent="-914400">
              <a:lnSpc>
                <a:spcPct val="150000"/>
              </a:lnSpc>
              <a:buNone/>
            </a:pPr>
            <a:r>
              <a:rPr lang="en-US" b="1" dirty="0">
                <a:latin typeface="Arial Black" pitchFamily="34" charset="0"/>
              </a:rPr>
              <a:t>C. </a:t>
            </a:r>
            <a:r>
              <a:rPr lang="en-US" b="1" dirty="0" smtClean="0">
                <a:latin typeface="Arial Black" pitchFamily="34" charset="0"/>
              </a:rPr>
              <a:t>	Technician</a:t>
            </a:r>
            <a:r>
              <a:rPr lang="en-US" b="1" dirty="0">
                <a:latin typeface="Arial Black" pitchFamily="34" charset="0"/>
              </a:rPr>
              <a:t>, </a:t>
            </a:r>
            <a:r>
              <a:rPr lang="en-US" b="1" dirty="0" smtClean="0">
                <a:latin typeface="Arial Black" pitchFamily="34" charset="0"/>
              </a:rPr>
              <a:t>General, </a:t>
            </a:r>
            <a:r>
              <a:rPr lang="en-US" b="1" dirty="0">
                <a:latin typeface="Arial Black" pitchFamily="34" charset="0"/>
              </a:rPr>
              <a:t>Extra</a:t>
            </a:r>
          </a:p>
          <a:p>
            <a:pPr marL="914400" indent="-914400">
              <a:lnSpc>
                <a:spcPct val="150000"/>
              </a:lnSpc>
              <a:buNone/>
            </a:pPr>
            <a:r>
              <a:rPr lang="en-US" b="1" dirty="0">
                <a:latin typeface="Arial Black" pitchFamily="34" charset="0"/>
              </a:rPr>
              <a:t>D. </a:t>
            </a:r>
            <a:r>
              <a:rPr lang="en-US" b="1" dirty="0" smtClean="0">
                <a:latin typeface="Arial Black" pitchFamily="34" charset="0"/>
              </a:rPr>
              <a:t>	Technician</a:t>
            </a:r>
            <a:r>
              <a:rPr lang="en-US" b="1" dirty="0">
                <a:latin typeface="Arial Black" pitchFamily="34" charset="0"/>
              </a:rPr>
              <a:t>, Tech Plus, General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7</a:t>
            </a:fld>
            <a:endParaRPr lang="en-US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3200400"/>
            <a:ext cx="8001000" cy="156966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Novice, Technician Plus, and Advanced classes are no longer issued.  Some classes have been “grandfathered” to some licensees and are still valid.</a:t>
            </a:r>
            <a:endParaRPr lang="en-US" sz="2400" b="1" dirty="0">
              <a:latin typeface="Arial Black" pitchFamily="34" charset="0"/>
            </a:endParaRPr>
          </a:p>
        </p:txBody>
      </p:sp>
      <p:pic>
        <p:nvPicPr>
          <p:cNvPr id="10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3475E-6 L -0.00833 -0.2994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337D3C"/>
                </a:solidFill>
                <a:latin typeface="Arial Black" pitchFamily="34" charset="0"/>
              </a:rPr>
              <a:t>T1A04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100" dirty="0" smtClean="0">
                <a:latin typeface="Arial Black" pitchFamily="34" charset="0"/>
              </a:rPr>
              <a:t>Who is a Volunteer Examiner?</a:t>
            </a:r>
            <a:r>
              <a:rPr lang="en-US" sz="3600" dirty="0" smtClean="0">
                <a:latin typeface="Arial Black" pitchFamily="34" charset="0"/>
              </a:rPr>
              <a:t/>
            </a:r>
            <a:br>
              <a:rPr lang="en-US" sz="3600" dirty="0" smtClean="0">
                <a:latin typeface="Arial Black" pitchFamily="34" charset="0"/>
              </a:rPr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r>
              <a:rPr lang="en-US" sz="2400" b="1" dirty="0" smtClean="0">
                <a:latin typeface="Arial Black" pitchFamily="34" charset="0"/>
              </a:rPr>
              <a:t>A certified instructor who volunteers to examine amateur teaching manuals</a:t>
            </a: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endParaRPr lang="en-US" sz="2400" b="1" dirty="0" smtClean="0">
              <a:latin typeface="Arial Black" pitchFamily="34" charset="0"/>
            </a:endParaRP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r>
              <a:rPr lang="en-US" sz="2400" b="1" dirty="0" smtClean="0">
                <a:latin typeface="Arial Black" pitchFamily="34" charset="0"/>
              </a:rPr>
              <a:t>An FCC employee who accredits volunteers to administer amateur license exams</a:t>
            </a: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endParaRPr lang="en-US" sz="2400" b="1" dirty="0" smtClean="0">
              <a:latin typeface="Arial Black" pitchFamily="34" charset="0"/>
            </a:endParaRP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r>
              <a:rPr lang="en-US" sz="2400" b="1" dirty="0" smtClean="0">
                <a:latin typeface="Arial Black" pitchFamily="34" charset="0"/>
              </a:rPr>
              <a:t>An amateur accredited by one or more VECs who volunteers to administer amateur license exams</a:t>
            </a: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endParaRPr lang="en-US" sz="2400" b="1" dirty="0" smtClean="0">
              <a:latin typeface="Arial Black" pitchFamily="34" charset="0"/>
            </a:endParaRPr>
          </a:p>
          <a:p>
            <a:pPr marL="741363" lvl="1" indent="-617538">
              <a:spcBef>
                <a:spcPts val="0"/>
              </a:spcBef>
              <a:buFont typeface="+mj-lt"/>
              <a:buAutoNum type="alphaUcPeriod"/>
              <a:tabLst>
                <a:tab pos="741363" algn="l"/>
              </a:tabLst>
            </a:pPr>
            <a:r>
              <a:rPr lang="en-US" sz="2400" b="1" dirty="0" smtClean="0">
                <a:latin typeface="Arial Black" pitchFamily="34" charset="0"/>
              </a:rPr>
              <a:t>Any person who volunteers to examine amateur station equipment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8</a:t>
            </a:fld>
            <a:endParaRPr lang="en-US" dirty="0">
              <a:latin typeface="Arial Black" pitchFamily="34" charset="0"/>
            </a:endParaRPr>
          </a:p>
        </p:txBody>
      </p:sp>
      <p:pic>
        <p:nvPicPr>
          <p:cNvPr id="10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4800600"/>
            <a:ext cx="1575831" cy="1182624"/>
          </a:xfrm>
          <a:prstGeom prst="flowChartSummingJunction">
            <a:avLst/>
          </a:prstGeom>
          <a:noFill/>
        </p:spPr>
      </p:pic>
      <p:pic>
        <p:nvPicPr>
          <p:cNvPr id="13" name="Picture 12" descr="arrlvec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124200"/>
            <a:ext cx="2744788" cy="2773680"/>
          </a:xfrm>
          <a:prstGeom prst="rect">
            <a:avLst/>
          </a:prstGeom>
        </p:spPr>
      </p:pic>
      <p:pic>
        <p:nvPicPr>
          <p:cNvPr id="14" name="Picture 13" descr="w5yivec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3352800"/>
            <a:ext cx="2743200" cy="2655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5139E-7 L -0.0125 -0.2971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1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ln w="76200"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pPr marL="112713" indent="-112713" algn="l"/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Arial Black" pitchFamily="34" charset="0"/>
              </a:rPr>
              <a:t>T1A05</a:t>
            </a: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 - </a:t>
            </a:r>
            <a:r>
              <a:rPr lang="en-US" sz="3600" dirty="0" smtClean="0">
                <a:latin typeface="Arial Black" pitchFamily="34" charset="0"/>
              </a:rPr>
              <a:t>How long is a CSCE valid for license upgrade purposes?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>
              <a:latin typeface="Arial Black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ln w="762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buAutoNum type="alphaUcPeriod"/>
            </a:pPr>
            <a:endParaRPr lang="en-US" sz="100" b="1" dirty="0" smtClean="0">
              <a:latin typeface="Arial Black" pitchFamily="34" charset="0"/>
            </a:endParaRPr>
          </a:p>
          <a:p>
            <a:pPr marL="568325" indent="-568325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  <a:tabLst>
                <a:tab pos="865188" algn="l"/>
              </a:tabLst>
            </a:pPr>
            <a:r>
              <a:rPr lang="en-US" dirty="0" smtClean="0">
                <a:latin typeface="Arial Black" pitchFamily="34" charset="0"/>
              </a:rPr>
              <a:t>365 days</a:t>
            </a:r>
          </a:p>
          <a:p>
            <a:pPr marL="568325" indent="-568325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  <a:tabLst>
                <a:tab pos="865188" algn="l"/>
              </a:tabLst>
            </a:pPr>
            <a:r>
              <a:rPr lang="en-US" dirty="0" smtClean="0">
                <a:latin typeface="Arial Black" pitchFamily="34" charset="0"/>
              </a:rPr>
              <a:t>Until the current license expires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lphaUcPeriod"/>
            </a:pPr>
            <a:r>
              <a:rPr lang="en-US" b="1" dirty="0" smtClean="0">
                <a:latin typeface="Arial Black" pitchFamily="34" charset="0"/>
              </a:rPr>
              <a:t>Indefinitely</a:t>
            </a: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endParaRPr lang="en-US" sz="2400" dirty="0" smtClean="0">
              <a:latin typeface="Arial Black" pitchFamily="34" charset="0"/>
            </a:endParaRPr>
          </a:p>
          <a:p>
            <a:pPr marL="514350" indent="-514350">
              <a:spcBef>
                <a:spcPts val="0"/>
              </a:spcBef>
              <a:buFont typeface="+mj-lt"/>
              <a:buAutoNum type="alphaUcPeriod"/>
            </a:pPr>
            <a:r>
              <a:rPr lang="en-US" dirty="0" smtClean="0">
                <a:latin typeface="Arial Black" pitchFamily="34" charset="0"/>
              </a:rPr>
              <a:t>Until two years following the expiration of the current license</a:t>
            </a:r>
          </a:p>
          <a:p>
            <a:pPr marL="514350" indent="-514350">
              <a:spcBef>
                <a:spcPts val="0"/>
              </a:spcBef>
              <a:buNone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T1  -  FCC RULES, STATION LICENSE RESPONSIBILITIES   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F90C-6F9D-457F-AB9B-6A968227547D}" type="slidenum">
              <a:rPr lang="en-US" smtClean="0">
                <a:latin typeface="Arial Black" pitchFamily="34" charset="0"/>
              </a:rPr>
              <a:pPr/>
              <a:t>9</a:t>
            </a:fld>
            <a:endParaRPr lang="en-US" dirty="0">
              <a:latin typeface="Arial Black" pitchFamily="34" charset="0"/>
            </a:endParaRPr>
          </a:p>
        </p:txBody>
      </p:sp>
      <p:pic>
        <p:nvPicPr>
          <p:cNvPr id="10" name="Picture 2" descr="C:\Documents and Settings\Joseph.YASMINE.001\Local Settings\Temporary Internet Files\Content.IE5\2BKG0HE1\MPj043316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4648200"/>
            <a:ext cx="1575831" cy="1182624"/>
          </a:xfrm>
          <a:prstGeom prst="flowChartSummingJunction">
            <a:avLst/>
          </a:prstGeom>
          <a:noFill/>
        </p:spPr>
      </p:pic>
      <p:pic>
        <p:nvPicPr>
          <p:cNvPr id="11" name="Picture 10" descr="CSCE Extra Clas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1600200"/>
            <a:ext cx="82296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3447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1288</TotalTime>
  <Words>1867</Words>
  <Application>Microsoft Office PowerPoint</Application>
  <PresentationFormat>On-screen Show (4:3)</PresentationFormat>
  <Paragraphs>495</Paragraphs>
  <Slides>50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Office Theme</vt:lpstr>
      <vt:lpstr>Acrobat Document</vt:lpstr>
      <vt:lpstr>Slide 1</vt:lpstr>
      <vt:lpstr>Slide 2</vt:lpstr>
      <vt:lpstr> SUBELEMENT T1</vt:lpstr>
      <vt:lpstr>T1A</vt:lpstr>
      <vt:lpstr>T1A01 - Who is an amateur operator as defined in Part 97? </vt:lpstr>
      <vt:lpstr>  T1A02 – What is one of the basic purposes of the Amateur Radio Service as defined in Part 97?  </vt:lpstr>
      <vt:lpstr> T1A03 - What classes of US amateur radio licenses may currently be earned by exami-nation? </vt:lpstr>
      <vt:lpstr>  T1A04 - Who is a Volunteer Examiner?  </vt:lpstr>
      <vt:lpstr>  T1A05 - How long is a CSCE valid for license upgrade purposes?  </vt:lpstr>
      <vt:lpstr>  T1A06 - How many and what class of Volunteer Examiners are required to administer an Element 2 Technician written exam?  </vt:lpstr>
      <vt:lpstr>  T1A07 - Who makes and enforces the rules for the Amateur Radio Service in the United States?  </vt:lpstr>
      <vt:lpstr>   T1A08 - What are two of the five fundamental purposes for the Amateur Radio Service?   </vt:lpstr>
      <vt:lpstr>    T1A09 - What is the definition of an amateur radio station?     </vt:lpstr>
      <vt:lpstr>T1B</vt:lpstr>
      <vt:lpstr>   T1B01 - What is the ITU?    </vt:lpstr>
      <vt:lpstr>   T1B02 - What is the purpose of ITU Regions?    </vt:lpstr>
      <vt:lpstr>    T1B03 - What system does the FCC use to select new amateur radio call signs?     </vt:lpstr>
      <vt:lpstr>    T1B04 - What FCC call sign program might you use to obtain a call sign containing your initials?    </vt:lpstr>
      <vt:lpstr>   T1B05 - How might an amateur radio club obtain a club station call sign?   </vt:lpstr>
      <vt:lpstr>   T1B06 - Who is eligible to apply for temporary use of a 1-by-1 format Special Event call sign?   </vt:lpstr>
      <vt:lpstr>   T1B07 - When are you allowed to oper-ate your amateur station in a foreign country?   </vt:lpstr>
      <vt:lpstr>   T1B08 - Which of the following call signs is a valid US amateur call?   </vt:lpstr>
      <vt:lpstr>  T1B09 - What letters must be used for the first letter in US amateur call signs?  </vt:lpstr>
      <vt:lpstr>   T1B10 - What numbers are used in US amateur call signs?    </vt:lpstr>
      <vt:lpstr>T1C</vt:lpstr>
      <vt:lpstr>   T1C01 - What is required before you can control an amateur station in the US?   </vt:lpstr>
      <vt:lpstr>   T1C02 - Where does a US amateur license allow you to transmit?   </vt:lpstr>
      <vt:lpstr>   T1C03 - Under what conditions are amateur stations allowed to communicate with stations operating in other radio services?   </vt:lpstr>
      <vt:lpstr>   T1C04 - Which frequency is within the 6-meter band?   </vt:lpstr>
      <vt:lpstr>   T1C05 - Which amateur band are you using when transmitting on 146.52 MHz?   </vt:lpstr>
      <vt:lpstr>     T1C06 - Which 70-centimeter frequency is authorized to a Technician class license holder operating in ITU Region 2?     </vt:lpstr>
      <vt:lpstr>    T1C07- Which 23 centimeter frequency is authorized to a Technician class license holder operating in ITU Region 2?    </vt:lpstr>
      <vt:lpstr>   T1C08 - What amateur band are you using if you are operating on 223.50 MHz?   </vt:lpstr>
      <vt:lpstr>    T1C09 - What do the FCC rules mean when an amateur frequency band is said to be available on a secondary basis?    </vt:lpstr>
      <vt:lpstr>     T1C10 - When may a US amateur operator communicate with an amateur in a foreign country?    </vt:lpstr>
      <vt:lpstr>   T1C11 - Which of the following types of communications are not permitted in the Amateur Radio Service?   </vt:lpstr>
      <vt:lpstr>T1D</vt:lpstr>
      <vt:lpstr> T1D01 - Which of the following services are issued an operator station license by the FCC?  </vt:lpstr>
      <vt:lpstr>T1D02 - Who can become an amateur licensee in the US?</vt:lpstr>
      <vt:lpstr>T1D03 - What is the minimum age required to hold an amateur license?</vt:lpstr>
      <vt:lpstr>T1D04 - What government agency grants your amateur radio license?</vt:lpstr>
      <vt:lpstr> T1D05 - How soon may you transmit after passing the required examination elements for your first amateur radio license? </vt:lpstr>
      <vt:lpstr>   T1D06 - What is the normal term for an amateur station license grant?    </vt:lpstr>
      <vt:lpstr>  T1D07 - What is the grace period during which the FCC will renew an expired 10-year license without re-examination?  </vt:lpstr>
      <vt:lpstr>  T1D08 - What is your responsibility as a station licensee?  </vt:lpstr>
      <vt:lpstr>  T1D09 - When may the FCC revoke or suspend a license if the mailing address of the holder is not current with the FCC?   </vt:lpstr>
      <vt:lpstr>   T1D10 - The FCC requires which address to be kept up to date on the Universal Licensing System database?    </vt:lpstr>
      <vt:lpstr>    T1D11 - When are you permitted to continue to transmit if you forget to renew your amateur license and it expires?    </vt:lpstr>
      <vt:lpstr>     T1D12 - Why must an Amateur radio operator have a correct name and mailing address on file with the FCC?    </vt:lpstr>
      <vt:lpstr>Slide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Amateur Radio Technician Class Q&amp;A - T1</dc:title>
  <dc:subject>FCC RULES, STATION LICENSE RESPONSIBILITIES  </dc:subject>
  <dc:creator>Joseph Pirkle - AD4IH</dc:creator>
  <dc:description>Valid until June 30, 2010 _x000d_
</dc:description>
  <cp:lastModifiedBy>Joseph Pirkle</cp:lastModifiedBy>
  <cp:revision>143</cp:revision>
  <dcterms:created xsi:type="dcterms:W3CDTF">2009-03-17T22:54:02Z</dcterms:created>
  <dcterms:modified xsi:type="dcterms:W3CDTF">2009-03-26T12:06:29Z</dcterms:modified>
</cp:coreProperties>
</file>